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66" r:id="rId2"/>
    <p:sldId id="294" r:id="rId3"/>
    <p:sldId id="300" r:id="rId4"/>
    <p:sldId id="265" r:id="rId5"/>
    <p:sldId id="267" r:id="rId6"/>
    <p:sldId id="296" r:id="rId7"/>
    <p:sldId id="264" r:id="rId8"/>
    <p:sldId id="301" r:id="rId9"/>
    <p:sldId id="268" r:id="rId10"/>
    <p:sldId id="270" r:id="rId11"/>
    <p:sldId id="269" r:id="rId12"/>
    <p:sldId id="272" r:id="rId13"/>
    <p:sldId id="274" r:id="rId14"/>
    <p:sldId id="273" r:id="rId15"/>
    <p:sldId id="276" r:id="rId16"/>
    <p:sldId id="277" r:id="rId17"/>
    <p:sldId id="278" r:id="rId18"/>
    <p:sldId id="279" r:id="rId19"/>
    <p:sldId id="288" r:id="rId20"/>
    <p:sldId id="280" r:id="rId21"/>
    <p:sldId id="281" r:id="rId22"/>
    <p:sldId id="289" r:id="rId23"/>
    <p:sldId id="290" r:id="rId24"/>
    <p:sldId id="291" r:id="rId25"/>
    <p:sldId id="292" r:id="rId26"/>
    <p:sldId id="299" r:id="rId27"/>
    <p:sldId id="311" r:id="rId28"/>
    <p:sldId id="282" r:id="rId29"/>
    <p:sldId id="316" r:id="rId30"/>
    <p:sldId id="303" r:id="rId31"/>
    <p:sldId id="304" r:id="rId32"/>
    <p:sldId id="305" r:id="rId33"/>
    <p:sldId id="317" r:id="rId34"/>
    <p:sldId id="318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21" r:id="rId45"/>
    <p:sldId id="310" r:id="rId46"/>
    <p:sldId id="261" r:id="rId47"/>
    <p:sldId id="315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c0420@gmail.com" initials="f" lastIdx="2" clrIdx="0">
    <p:extLst>
      <p:ext uri="{19B8F6BF-5375-455C-9EA6-DF929625EA0E}">
        <p15:presenceInfo xmlns:p15="http://schemas.microsoft.com/office/powerpoint/2012/main" userId="527c4b114c3a0a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74CF"/>
    <a:srgbClr val="10A1E2"/>
    <a:srgbClr val="62C7F4"/>
    <a:srgbClr val="0D52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75" autoAdjust="0"/>
    <p:restoredTop sz="94660"/>
  </p:normalViewPr>
  <p:slideViewPr>
    <p:cSldViewPr snapToGrid="0">
      <p:cViewPr varScale="1">
        <p:scale>
          <a:sx n="56" d="100"/>
          <a:sy n="56" d="100"/>
        </p:scale>
        <p:origin x="68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AF9EC6-B213-410E-8922-FEB1A88FEB32}" type="doc">
      <dgm:prSet loTypeId="urn:microsoft.com/office/officeart/2005/8/layout/vProcess5" loCatId="process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pPr latinLnBrk="1"/>
          <a:endParaRPr lang="ko-KR" altLang="en-US"/>
        </a:p>
      </dgm:t>
    </dgm:pt>
    <dgm:pt modelId="{873E0C72-6EE6-4D9A-BDA6-C2D2B06F34C2}">
      <dgm:prSet phldrT="[텍스트]" custT="1"/>
      <dgm:spPr/>
      <dgm:t>
        <a:bodyPr/>
        <a:lstStyle/>
        <a:p>
          <a:pPr algn="ctr" latinLnBrk="1"/>
          <a:r>
            <a:rPr lang="ko-KR" altLang="en-US" sz="1400" b="0" i="0" dirty="0"/>
            <a:t>데이터셋에서 분산이 </a:t>
          </a:r>
          <a:r>
            <a:rPr lang="ko-KR" altLang="en-US" sz="1400" b="0" i="0" u="sng" dirty="0"/>
            <a:t>최대</a:t>
          </a:r>
          <a:r>
            <a:rPr lang="ko-KR" altLang="en-US" sz="1400" b="0" i="0" dirty="0"/>
            <a:t>인 축을 찾는다</a:t>
          </a:r>
          <a:r>
            <a:rPr lang="en-US" altLang="ko-KR" sz="1400" b="0" i="0" dirty="0"/>
            <a:t>. </a:t>
          </a:r>
          <a:endParaRPr lang="ko-KR" altLang="en-US" sz="1400" dirty="0"/>
        </a:p>
      </dgm:t>
    </dgm:pt>
    <dgm:pt modelId="{BD4AA6F7-3835-4962-B749-23DD630CE325}" type="parTrans" cxnId="{81FCD624-D2A3-4C6D-9916-A84EF4558056}">
      <dgm:prSet/>
      <dgm:spPr/>
      <dgm:t>
        <a:bodyPr/>
        <a:lstStyle/>
        <a:p>
          <a:pPr latinLnBrk="1"/>
          <a:endParaRPr lang="ko-KR" altLang="en-US"/>
        </a:p>
      </dgm:t>
    </dgm:pt>
    <dgm:pt modelId="{BC29092D-9D0F-4270-89E4-66B57925AA1F}" type="sibTrans" cxnId="{81FCD624-D2A3-4C6D-9916-A84EF455805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F4BA5EC9-479C-442C-A03D-F5D7B199F4D6}">
      <dgm:prSet phldrT="[텍스트]" custT="1"/>
      <dgm:spPr/>
      <dgm:t>
        <a:bodyPr/>
        <a:lstStyle/>
        <a:p>
          <a:pPr algn="ctr" latinLnBrk="1"/>
          <a:r>
            <a:rPr lang="ko-KR" altLang="en-US" sz="1400" b="0" i="0" dirty="0"/>
            <a:t>찾은 첫번째 축과 </a:t>
          </a:r>
          <a:r>
            <a:rPr lang="ko-KR" altLang="en-US" sz="1400" b="1" i="0" dirty="0"/>
            <a:t>직교</a:t>
          </a:r>
          <a:r>
            <a:rPr lang="ko-KR" altLang="en-US" sz="1400" b="0" i="0" dirty="0"/>
            <a:t>하면서 분산이 최대인 두 번째 축을 찾는다</a:t>
          </a:r>
          <a:r>
            <a:rPr lang="en-US" altLang="ko-KR" sz="1400" b="0" i="0" dirty="0"/>
            <a:t>.</a:t>
          </a:r>
          <a:endParaRPr lang="ko-KR" altLang="en-US" sz="1400" dirty="0"/>
        </a:p>
      </dgm:t>
    </dgm:pt>
    <dgm:pt modelId="{49A3ED36-08C4-4A6D-9EE9-5EA529ABD73D}" type="parTrans" cxnId="{57E3B293-D6AC-4FCC-A545-767B3DAC5FFA}">
      <dgm:prSet/>
      <dgm:spPr/>
      <dgm:t>
        <a:bodyPr/>
        <a:lstStyle/>
        <a:p>
          <a:pPr latinLnBrk="1"/>
          <a:endParaRPr lang="ko-KR" altLang="en-US"/>
        </a:p>
      </dgm:t>
    </dgm:pt>
    <dgm:pt modelId="{0AAC2D43-D0FD-4C23-9EBB-D178D443752A}" type="sibTrans" cxnId="{57E3B293-D6AC-4FCC-A545-767B3DAC5FFA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4A7CEC23-4744-4340-975A-9F9D8D219A73}">
      <dgm:prSet phldrT="[텍스트]" custT="1"/>
      <dgm:spPr>
        <a:ln>
          <a:noFill/>
        </a:ln>
      </dgm:spPr>
      <dgm:t>
        <a:bodyPr/>
        <a:lstStyle/>
        <a:p>
          <a:pPr algn="ctr" latinLnBrk="1"/>
          <a:r>
            <a:rPr lang="ko-KR" altLang="en-US" sz="1400" b="0" i="0" dirty="0"/>
            <a:t>첫 번째 축과 두 번째 축에 </a:t>
          </a:r>
          <a:r>
            <a:rPr lang="ko-KR" altLang="en-US" sz="1400" b="1" i="0" dirty="0"/>
            <a:t>직교</a:t>
          </a:r>
          <a:r>
            <a:rPr lang="ko-KR" altLang="en-US" sz="1400" b="0" i="0" dirty="0"/>
            <a:t>하고 분산을 최대한 보존하는 세 번째 축을 찾는다</a:t>
          </a:r>
          <a:r>
            <a:rPr lang="en-US" altLang="ko-KR" sz="1400" b="0" i="0" dirty="0"/>
            <a:t>.</a:t>
          </a:r>
          <a:endParaRPr lang="ko-KR" altLang="en-US" sz="1400" dirty="0"/>
        </a:p>
      </dgm:t>
    </dgm:pt>
    <dgm:pt modelId="{6FEE72DB-E6E0-4965-9CBF-FC3E263AB0D9}" type="parTrans" cxnId="{C2E53666-3C06-49DC-B157-870FC54991A6}">
      <dgm:prSet/>
      <dgm:spPr/>
      <dgm:t>
        <a:bodyPr/>
        <a:lstStyle/>
        <a:p>
          <a:pPr latinLnBrk="1"/>
          <a:endParaRPr lang="ko-KR" altLang="en-US"/>
        </a:p>
      </dgm:t>
    </dgm:pt>
    <dgm:pt modelId="{42CA75EE-69D1-40B6-AD69-E74AD655F2D4}" type="sibTrans" cxnId="{C2E53666-3C06-49DC-B157-870FC54991A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D90D6C82-6F61-4ADE-8B62-2A0BE5B8D534}">
      <dgm:prSet phldrT="[텍스트]" custT="1"/>
      <dgm:spPr/>
      <dgm:t>
        <a:bodyPr/>
        <a:lstStyle/>
        <a:p>
          <a:pPr algn="ctr" latinLnBrk="1"/>
          <a:r>
            <a:rPr lang="en-US" altLang="ko-KR" sz="1500" b="0" i="0" dirty="0"/>
            <a:t>1~3</a:t>
          </a:r>
          <a:r>
            <a:rPr lang="ko-KR" altLang="en-US" sz="1500" b="0" i="0" dirty="0"/>
            <a:t>과 같은 방법으로 데이터셋의 차원</a:t>
          </a:r>
          <a:r>
            <a:rPr lang="en-US" altLang="ko-KR" sz="1500" b="0" i="0" dirty="0"/>
            <a:t>(</a:t>
          </a:r>
          <a:r>
            <a:rPr lang="ko-KR" altLang="en-US" sz="1500" b="0" i="0" dirty="0"/>
            <a:t>특성 수</a:t>
          </a:r>
          <a:r>
            <a:rPr lang="en-US" altLang="ko-KR" sz="1500" b="0" i="0" dirty="0"/>
            <a:t>)</a:t>
          </a:r>
          <a:r>
            <a:rPr lang="ko-KR" altLang="en-US" sz="1500" b="0" i="0" dirty="0"/>
            <a:t>만큼의 축을 찾는다</a:t>
          </a:r>
          <a:r>
            <a:rPr lang="en-US" altLang="ko-KR" sz="1500" b="0" i="0" dirty="0"/>
            <a:t>.</a:t>
          </a:r>
          <a:endParaRPr lang="ko-KR" altLang="en-US" sz="1500" dirty="0"/>
        </a:p>
      </dgm:t>
    </dgm:pt>
    <dgm:pt modelId="{C16BEF70-730C-45B7-86A4-0EAB0704691C}" type="parTrans" cxnId="{DD46ECF5-DF6E-4462-89A3-A8601CDD573E}">
      <dgm:prSet/>
      <dgm:spPr/>
      <dgm:t>
        <a:bodyPr/>
        <a:lstStyle/>
        <a:p>
          <a:pPr latinLnBrk="1"/>
          <a:endParaRPr lang="ko-KR" altLang="en-US"/>
        </a:p>
      </dgm:t>
    </dgm:pt>
    <dgm:pt modelId="{B5E00D8F-804D-4630-857F-570560174C5F}" type="sibTrans" cxnId="{DD46ECF5-DF6E-4462-89A3-A8601CDD573E}">
      <dgm:prSet/>
      <dgm:spPr/>
      <dgm:t>
        <a:bodyPr/>
        <a:lstStyle/>
        <a:p>
          <a:pPr latinLnBrk="1"/>
          <a:endParaRPr lang="ko-KR" altLang="en-US"/>
        </a:p>
      </dgm:t>
    </dgm:pt>
    <dgm:pt modelId="{B4EC35BB-7DE8-400B-8300-DFEDAAA06739}" type="pres">
      <dgm:prSet presAssocID="{80AF9EC6-B213-410E-8922-FEB1A88FEB32}" presName="outerComposite" presStyleCnt="0">
        <dgm:presLayoutVars>
          <dgm:chMax val="5"/>
          <dgm:dir/>
          <dgm:resizeHandles val="exact"/>
        </dgm:presLayoutVars>
      </dgm:prSet>
      <dgm:spPr/>
    </dgm:pt>
    <dgm:pt modelId="{2ACE39A9-EDE3-4955-9267-F600DBCB16C5}" type="pres">
      <dgm:prSet presAssocID="{80AF9EC6-B213-410E-8922-FEB1A88FEB32}" presName="dummyMaxCanvas" presStyleCnt="0">
        <dgm:presLayoutVars/>
      </dgm:prSet>
      <dgm:spPr/>
    </dgm:pt>
    <dgm:pt modelId="{422FA31B-AA28-43FB-A48F-693699B19713}" type="pres">
      <dgm:prSet presAssocID="{80AF9EC6-B213-410E-8922-FEB1A88FEB32}" presName="FourNodes_1" presStyleLbl="node1" presStyleIdx="0" presStyleCnt="4" custScaleX="107800" custLinFactNeighborX="3848" custLinFactNeighborY="1528">
        <dgm:presLayoutVars>
          <dgm:bulletEnabled val="1"/>
        </dgm:presLayoutVars>
      </dgm:prSet>
      <dgm:spPr/>
    </dgm:pt>
    <dgm:pt modelId="{AA5FC1E3-BA0E-4A3E-8320-40101C4EB93F}" type="pres">
      <dgm:prSet presAssocID="{80AF9EC6-B213-410E-8922-FEB1A88FEB32}" presName="FourNodes_2" presStyleLbl="node1" presStyleIdx="1" presStyleCnt="4" custScaleX="111207" custLinFactNeighborX="6647" custLinFactNeighborY="-874">
        <dgm:presLayoutVars>
          <dgm:bulletEnabled val="1"/>
        </dgm:presLayoutVars>
      </dgm:prSet>
      <dgm:spPr/>
    </dgm:pt>
    <dgm:pt modelId="{D3987D89-F7C5-4300-A144-E4D549C0585F}" type="pres">
      <dgm:prSet presAssocID="{80AF9EC6-B213-410E-8922-FEB1A88FEB32}" presName="FourNodes_3" presStyleLbl="node1" presStyleIdx="2" presStyleCnt="4" custScaleX="107852" custLinFactNeighborX="-11326" custLinFactNeighborY="704">
        <dgm:presLayoutVars>
          <dgm:bulletEnabled val="1"/>
        </dgm:presLayoutVars>
      </dgm:prSet>
      <dgm:spPr/>
    </dgm:pt>
    <dgm:pt modelId="{D2A76E17-2F43-4F1F-89BC-973D45C48D06}" type="pres">
      <dgm:prSet presAssocID="{80AF9EC6-B213-410E-8922-FEB1A88FEB32}" presName="FourNodes_4" presStyleLbl="node1" presStyleIdx="3" presStyleCnt="4" custLinFactNeighborX="-12761" custLinFactNeighborY="-3786">
        <dgm:presLayoutVars>
          <dgm:bulletEnabled val="1"/>
        </dgm:presLayoutVars>
      </dgm:prSet>
      <dgm:spPr/>
    </dgm:pt>
    <dgm:pt modelId="{D107C780-CB77-4302-88AF-EA8B8087EF0A}" type="pres">
      <dgm:prSet presAssocID="{80AF9EC6-B213-410E-8922-FEB1A88FEB32}" presName="FourConn_1-2" presStyleLbl="fgAccFollowNode1" presStyleIdx="0" presStyleCnt="3">
        <dgm:presLayoutVars>
          <dgm:bulletEnabled val="1"/>
        </dgm:presLayoutVars>
      </dgm:prSet>
      <dgm:spPr/>
    </dgm:pt>
    <dgm:pt modelId="{199C1857-3BF6-41DC-B37C-983E6A225AB1}" type="pres">
      <dgm:prSet presAssocID="{80AF9EC6-B213-410E-8922-FEB1A88FEB32}" presName="FourConn_2-3" presStyleLbl="fgAccFollowNode1" presStyleIdx="1" presStyleCnt="3" custLinFactNeighborX="-99450" custLinFactNeighborY="4059">
        <dgm:presLayoutVars>
          <dgm:bulletEnabled val="1"/>
        </dgm:presLayoutVars>
      </dgm:prSet>
      <dgm:spPr/>
    </dgm:pt>
    <dgm:pt modelId="{8A048453-0688-437B-8FFA-803871349186}" type="pres">
      <dgm:prSet presAssocID="{80AF9EC6-B213-410E-8922-FEB1A88FEB32}" presName="FourConn_3-4" presStyleLbl="fgAccFollowNode1" presStyleIdx="2" presStyleCnt="3" custLinFactNeighborX="-71036" custLinFactNeighborY="602">
        <dgm:presLayoutVars>
          <dgm:bulletEnabled val="1"/>
        </dgm:presLayoutVars>
      </dgm:prSet>
      <dgm:spPr/>
    </dgm:pt>
    <dgm:pt modelId="{6A37D23A-3ACF-4017-A146-43316EAB147D}" type="pres">
      <dgm:prSet presAssocID="{80AF9EC6-B213-410E-8922-FEB1A88FEB32}" presName="FourNodes_1_text" presStyleLbl="node1" presStyleIdx="3" presStyleCnt="4">
        <dgm:presLayoutVars>
          <dgm:bulletEnabled val="1"/>
        </dgm:presLayoutVars>
      </dgm:prSet>
      <dgm:spPr/>
    </dgm:pt>
    <dgm:pt modelId="{DFDD8071-6506-4225-9F09-DE3021FA3959}" type="pres">
      <dgm:prSet presAssocID="{80AF9EC6-B213-410E-8922-FEB1A88FEB32}" presName="FourNodes_2_text" presStyleLbl="node1" presStyleIdx="3" presStyleCnt="4">
        <dgm:presLayoutVars>
          <dgm:bulletEnabled val="1"/>
        </dgm:presLayoutVars>
      </dgm:prSet>
      <dgm:spPr/>
    </dgm:pt>
    <dgm:pt modelId="{9B7EF7AB-D36D-4F08-BFF8-0F01B410E959}" type="pres">
      <dgm:prSet presAssocID="{80AF9EC6-B213-410E-8922-FEB1A88FEB32}" presName="FourNodes_3_text" presStyleLbl="node1" presStyleIdx="3" presStyleCnt="4">
        <dgm:presLayoutVars>
          <dgm:bulletEnabled val="1"/>
        </dgm:presLayoutVars>
      </dgm:prSet>
      <dgm:spPr/>
    </dgm:pt>
    <dgm:pt modelId="{F59B5C39-A4BE-4ACE-9E9F-DC97F25EAD9A}" type="pres">
      <dgm:prSet presAssocID="{80AF9EC6-B213-410E-8922-FEB1A88FEB32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0CE2070A-6C8F-4673-A261-8B6DF4F3838D}" type="presOf" srcId="{D90D6C82-6F61-4ADE-8B62-2A0BE5B8D534}" destId="{F59B5C39-A4BE-4ACE-9E9F-DC97F25EAD9A}" srcOrd="1" destOrd="0" presId="urn:microsoft.com/office/officeart/2005/8/layout/vProcess5"/>
    <dgm:cxn modelId="{81FCD624-D2A3-4C6D-9916-A84EF4558056}" srcId="{80AF9EC6-B213-410E-8922-FEB1A88FEB32}" destId="{873E0C72-6EE6-4D9A-BDA6-C2D2B06F34C2}" srcOrd="0" destOrd="0" parTransId="{BD4AA6F7-3835-4962-B749-23DD630CE325}" sibTransId="{BC29092D-9D0F-4270-89E4-66B57925AA1F}"/>
    <dgm:cxn modelId="{2C8B2829-FCC7-4A82-B71C-1EDEEC9D503D}" type="presOf" srcId="{4A7CEC23-4744-4340-975A-9F9D8D219A73}" destId="{9B7EF7AB-D36D-4F08-BFF8-0F01B410E959}" srcOrd="1" destOrd="0" presId="urn:microsoft.com/office/officeart/2005/8/layout/vProcess5"/>
    <dgm:cxn modelId="{055C6134-1B78-4289-87F2-2F423B29419C}" type="presOf" srcId="{873E0C72-6EE6-4D9A-BDA6-C2D2B06F34C2}" destId="{422FA31B-AA28-43FB-A48F-693699B19713}" srcOrd="0" destOrd="0" presId="urn:microsoft.com/office/officeart/2005/8/layout/vProcess5"/>
    <dgm:cxn modelId="{3C11823E-4533-4F6A-9D63-E2C87FCA3283}" type="presOf" srcId="{42CA75EE-69D1-40B6-AD69-E74AD655F2D4}" destId="{8A048453-0688-437B-8FFA-803871349186}" srcOrd="0" destOrd="0" presId="urn:microsoft.com/office/officeart/2005/8/layout/vProcess5"/>
    <dgm:cxn modelId="{C2E53666-3C06-49DC-B157-870FC54991A6}" srcId="{80AF9EC6-B213-410E-8922-FEB1A88FEB32}" destId="{4A7CEC23-4744-4340-975A-9F9D8D219A73}" srcOrd="2" destOrd="0" parTransId="{6FEE72DB-E6E0-4965-9CBF-FC3E263AB0D9}" sibTransId="{42CA75EE-69D1-40B6-AD69-E74AD655F2D4}"/>
    <dgm:cxn modelId="{4923A658-AB09-4B85-9E8A-E68E9ED21C8D}" type="presOf" srcId="{F4BA5EC9-479C-442C-A03D-F5D7B199F4D6}" destId="{DFDD8071-6506-4225-9F09-DE3021FA3959}" srcOrd="1" destOrd="0" presId="urn:microsoft.com/office/officeart/2005/8/layout/vProcess5"/>
    <dgm:cxn modelId="{9B0A915A-D354-477B-95CC-1AED60F4B56F}" type="presOf" srcId="{873E0C72-6EE6-4D9A-BDA6-C2D2B06F34C2}" destId="{6A37D23A-3ACF-4017-A146-43316EAB147D}" srcOrd="1" destOrd="0" presId="urn:microsoft.com/office/officeart/2005/8/layout/vProcess5"/>
    <dgm:cxn modelId="{16E09A7D-0513-42B3-A41A-4D07E261A312}" type="presOf" srcId="{4A7CEC23-4744-4340-975A-9F9D8D219A73}" destId="{D3987D89-F7C5-4300-A144-E4D549C0585F}" srcOrd="0" destOrd="0" presId="urn:microsoft.com/office/officeart/2005/8/layout/vProcess5"/>
    <dgm:cxn modelId="{57E3B293-D6AC-4FCC-A545-767B3DAC5FFA}" srcId="{80AF9EC6-B213-410E-8922-FEB1A88FEB32}" destId="{F4BA5EC9-479C-442C-A03D-F5D7B199F4D6}" srcOrd="1" destOrd="0" parTransId="{49A3ED36-08C4-4A6D-9EE9-5EA529ABD73D}" sibTransId="{0AAC2D43-D0FD-4C23-9EBB-D178D443752A}"/>
    <dgm:cxn modelId="{009AF598-EB71-4F4A-8887-A73546E45326}" type="presOf" srcId="{0AAC2D43-D0FD-4C23-9EBB-D178D443752A}" destId="{199C1857-3BF6-41DC-B37C-983E6A225AB1}" srcOrd="0" destOrd="0" presId="urn:microsoft.com/office/officeart/2005/8/layout/vProcess5"/>
    <dgm:cxn modelId="{519AFDAD-A998-4235-B8EB-289E0D204EA3}" type="presOf" srcId="{BC29092D-9D0F-4270-89E4-66B57925AA1F}" destId="{D107C780-CB77-4302-88AF-EA8B8087EF0A}" srcOrd="0" destOrd="0" presId="urn:microsoft.com/office/officeart/2005/8/layout/vProcess5"/>
    <dgm:cxn modelId="{742A9AAF-7E9F-43DA-BE07-D3DB5B6A70B6}" type="presOf" srcId="{D90D6C82-6F61-4ADE-8B62-2A0BE5B8D534}" destId="{D2A76E17-2F43-4F1F-89BC-973D45C48D06}" srcOrd="0" destOrd="0" presId="urn:microsoft.com/office/officeart/2005/8/layout/vProcess5"/>
    <dgm:cxn modelId="{E5C540EB-19A7-4285-B439-15ADCEB57D8B}" type="presOf" srcId="{80AF9EC6-B213-410E-8922-FEB1A88FEB32}" destId="{B4EC35BB-7DE8-400B-8300-DFEDAAA06739}" srcOrd="0" destOrd="0" presId="urn:microsoft.com/office/officeart/2005/8/layout/vProcess5"/>
    <dgm:cxn modelId="{DD46ECF5-DF6E-4462-89A3-A8601CDD573E}" srcId="{80AF9EC6-B213-410E-8922-FEB1A88FEB32}" destId="{D90D6C82-6F61-4ADE-8B62-2A0BE5B8D534}" srcOrd="3" destOrd="0" parTransId="{C16BEF70-730C-45B7-86A4-0EAB0704691C}" sibTransId="{B5E00D8F-804D-4630-857F-570560174C5F}"/>
    <dgm:cxn modelId="{8DF10DFC-D26E-4A7B-AE2B-795890BFC782}" type="presOf" srcId="{F4BA5EC9-479C-442C-A03D-F5D7B199F4D6}" destId="{AA5FC1E3-BA0E-4A3E-8320-40101C4EB93F}" srcOrd="0" destOrd="0" presId="urn:microsoft.com/office/officeart/2005/8/layout/vProcess5"/>
    <dgm:cxn modelId="{32705812-2515-404F-9207-00884DDF6E06}" type="presParOf" srcId="{B4EC35BB-7DE8-400B-8300-DFEDAAA06739}" destId="{2ACE39A9-EDE3-4955-9267-F600DBCB16C5}" srcOrd="0" destOrd="0" presId="urn:microsoft.com/office/officeart/2005/8/layout/vProcess5"/>
    <dgm:cxn modelId="{58AF0CDB-0A8A-4FC7-AFEA-E87FD5D2F67E}" type="presParOf" srcId="{B4EC35BB-7DE8-400B-8300-DFEDAAA06739}" destId="{422FA31B-AA28-43FB-A48F-693699B19713}" srcOrd="1" destOrd="0" presId="urn:microsoft.com/office/officeart/2005/8/layout/vProcess5"/>
    <dgm:cxn modelId="{376B483A-2963-4600-970B-42FCF2D35BA6}" type="presParOf" srcId="{B4EC35BB-7DE8-400B-8300-DFEDAAA06739}" destId="{AA5FC1E3-BA0E-4A3E-8320-40101C4EB93F}" srcOrd="2" destOrd="0" presId="urn:microsoft.com/office/officeart/2005/8/layout/vProcess5"/>
    <dgm:cxn modelId="{3B0D5A59-B00D-4D28-A995-7FE1D5EFA10D}" type="presParOf" srcId="{B4EC35BB-7DE8-400B-8300-DFEDAAA06739}" destId="{D3987D89-F7C5-4300-A144-E4D549C0585F}" srcOrd="3" destOrd="0" presId="urn:microsoft.com/office/officeart/2005/8/layout/vProcess5"/>
    <dgm:cxn modelId="{4DCD2871-311F-4BA5-BDF6-3F778E5A42CC}" type="presParOf" srcId="{B4EC35BB-7DE8-400B-8300-DFEDAAA06739}" destId="{D2A76E17-2F43-4F1F-89BC-973D45C48D06}" srcOrd="4" destOrd="0" presId="urn:microsoft.com/office/officeart/2005/8/layout/vProcess5"/>
    <dgm:cxn modelId="{2DFEE6F5-DF71-4746-8D47-E74A98B7B45C}" type="presParOf" srcId="{B4EC35BB-7DE8-400B-8300-DFEDAAA06739}" destId="{D107C780-CB77-4302-88AF-EA8B8087EF0A}" srcOrd="5" destOrd="0" presId="urn:microsoft.com/office/officeart/2005/8/layout/vProcess5"/>
    <dgm:cxn modelId="{D8F13286-BA29-4E4D-B73E-A1B266C390DF}" type="presParOf" srcId="{B4EC35BB-7DE8-400B-8300-DFEDAAA06739}" destId="{199C1857-3BF6-41DC-B37C-983E6A225AB1}" srcOrd="6" destOrd="0" presId="urn:microsoft.com/office/officeart/2005/8/layout/vProcess5"/>
    <dgm:cxn modelId="{DE73E417-D642-4E4F-A516-4873829F3702}" type="presParOf" srcId="{B4EC35BB-7DE8-400B-8300-DFEDAAA06739}" destId="{8A048453-0688-437B-8FFA-803871349186}" srcOrd="7" destOrd="0" presId="urn:microsoft.com/office/officeart/2005/8/layout/vProcess5"/>
    <dgm:cxn modelId="{D7ABD887-D2CC-498A-A5C6-F25C727821B4}" type="presParOf" srcId="{B4EC35BB-7DE8-400B-8300-DFEDAAA06739}" destId="{6A37D23A-3ACF-4017-A146-43316EAB147D}" srcOrd="8" destOrd="0" presId="urn:microsoft.com/office/officeart/2005/8/layout/vProcess5"/>
    <dgm:cxn modelId="{8C5A4239-C3DB-49F9-85F9-27CA98A5A779}" type="presParOf" srcId="{B4EC35BB-7DE8-400B-8300-DFEDAAA06739}" destId="{DFDD8071-6506-4225-9F09-DE3021FA3959}" srcOrd="9" destOrd="0" presId="urn:microsoft.com/office/officeart/2005/8/layout/vProcess5"/>
    <dgm:cxn modelId="{769CF8C2-BAE5-4719-8B13-6F37E60726A2}" type="presParOf" srcId="{B4EC35BB-7DE8-400B-8300-DFEDAAA06739}" destId="{9B7EF7AB-D36D-4F08-BFF8-0F01B410E959}" srcOrd="10" destOrd="0" presId="urn:microsoft.com/office/officeart/2005/8/layout/vProcess5"/>
    <dgm:cxn modelId="{6579114A-DAB0-405E-A1A5-27EF660AB1D6}" type="presParOf" srcId="{B4EC35BB-7DE8-400B-8300-DFEDAAA06739}" destId="{F59B5C39-A4BE-4ACE-9E9F-DC97F25EAD9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AF9EC6-B213-410E-8922-FEB1A88FEB32}" type="doc">
      <dgm:prSet loTypeId="urn:microsoft.com/office/officeart/2005/8/layout/vProcess5" loCatId="process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pPr latinLnBrk="1"/>
          <a:endParaRPr lang="ko-KR" altLang="en-US"/>
        </a:p>
      </dgm:t>
    </dgm:pt>
    <dgm:pt modelId="{4A7CEC23-4744-4340-975A-9F9D8D219A73}">
      <dgm:prSet phldrT="[텍스트]" custT="1"/>
      <dgm:spPr>
        <a:ln>
          <a:noFill/>
        </a:ln>
      </dgm:spPr>
      <dgm:t>
        <a:bodyPr/>
        <a:lstStyle/>
        <a:p>
          <a:pPr algn="ctr" latinLnBrk="1"/>
          <a:r>
            <a:rPr lang="en-US" altLang="ko-KR" sz="1400" b="0" i="0" dirty="0"/>
            <a:t>simplex</a:t>
          </a:r>
          <a:r>
            <a:rPr lang="ko-KR" altLang="en-US" sz="1400" b="0" i="0" dirty="0"/>
            <a:t>들의 개수가 점점 늘고 서로 합쳐져 새로운 </a:t>
          </a:r>
          <a:r>
            <a:rPr lang="en-US" altLang="ko-KR" sz="1400" b="0" i="0" dirty="0"/>
            <a:t>simplex</a:t>
          </a:r>
          <a:r>
            <a:rPr lang="ko-KR" altLang="en-US" sz="1400" b="0" i="0" dirty="0"/>
            <a:t>가</a:t>
          </a:r>
          <a:r>
            <a:rPr lang="en-US" altLang="ko-KR" sz="1400" b="0" i="0" dirty="0"/>
            <a:t> </a:t>
          </a:r>
          <a:r>
            <a:rPr lang="ko-KR" altLang="en-US" sz="1400" b="0" i="0" dirty="0"/>
            <a:t>출현</a:t>
          </a:r>
          <a:r>
            <a:rPr lang="en-US" altLang="ko-KR" sz="1400" b="0" i="0" dirty="0"/>
            <a:t>.</a:t>
          </a:r>
          <a:endParaRPr lang="ko-KR" altLang="en-US" sz="1400" dirty="0"/>
        </a:p>
      </dgm:t>
    </dgm:pt>
    <dgm:pt modelId="{6FEE72DB-E6E0-4965-9CBF-FC3E263AB0D9}" type="parTrans" cxnId="{C2E53666-3C06-49DC-B157-870FC54991A6}">
      <dgm:prSet/>
      <dgm:spPr/>
      <dgm:t>
        <a:bodyPr/>
        <a:lstStyle/>
        <a:p>
          <a:pPr latinLnBrk="1"/>
          <a:endParaRPr lang="ko-KR" altLang="en-US"/>
        </a:p>
      </dgm:t>
    </dgm:pt>
    <dgm:pt modelId="{42CA75EE-69D1-40B6-AD69-E74AD655F2D4}" type="sibTrans" cxnId="{C2E53666-3C06-49DC-B157-870FC54991A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D90D6C82-6F61-4ADE-8B62-2A0BE5B8D534}">
      <dgm:prSet phldrT="[텍스트]" custT="1"/>
      <dgm:spPr/>
      <dgm:t>
        <a:bodyPr/>
        <a:lstStyle/>
        <a:p>
          <a:pPr algn="ctr" latinLnBrk="1"/>
          <a:r>
            <a:rPr lang="ko-KR" altLang="en-US" sz="1500" dirty="0"/>
            <a:t>이어진 </a:t>
          </a:r>
          <a:r>
            <a:rPr lang="en-US" altLang="ko-KR" sz="1500" dirty="0"/>
            <a:t>simplex</a:t>
          </a:r>
          <a:r>
            <a:rPr lang="ko-KR" altLang="en-US" sz="1500" dirty="0"/>
            <a:t>들로 </a:t>
          </a:r>
          <a:r>
            <a:rPr lang="en-US" altLang="ko-KR" sz="1500" dirty="0"/>
            <a:t>hole </a:t>
          </a:r>
          <a:r>
            <a:rPr lang="ko-KR" altLang="en-US" sz="1500" dirty="0"/>
            <a:t>출현</a:t>
          </a:r>
        </a:p>
      </dgm:t>
    </dgm:pt>
    <dgm:pt modelId="{C16BEF70-730C-45B7-86A4-0EAB0704691C}" type="parTrans" cxnId="{DD46ECF5-DF6E-4462-89A3-A8601CDD573E}">
      <dgm:prSet/>
      <dgm:spPr/>
      <dgm:t>
        <a:bodyPr/>
        <a:lstStyle/>
        <a:p>
          <a:pPr latinLnBrk="1"/>
          <a:endParaRPr lang="ko-KR" altLang="en-US"/>
        </a:p>
      </dgm:t>
    </dgm:pt>
    <dgm:pt modelId="{B5E00D8F-804D-4630-857F-570560174C5F}" type="sibTrans" cxnId="{DD46ECF5-DF6E-4462-89A3-A8601CDD573E}">
      <dgm:prSet/>
      <dgm:spPr/>
      <dgm:t>
        <a:bodyPr/>
        <a:lstStyle/>
        <a:p>
          <a:pPr latinLnBrk="1"/>
          <a:endParaRPr lang="ko-KR" altLang="en-US"/>
        </a:p>
      </dgm:t>
    </dgm:pt>
    <dgm:pt modelId="{873E0C72-6EE6-4D9A-BDA6-C2D2B06F34C2}">
      <dgm:prSet phldrT="[텍스트]" custT="1"/>
      <dgm:spPr/>
      <dgm:t>
        <a:bodyPr/>
        <a:lstStyle/>
        <a:p>
          <a:pPr algn="ctr" latinLnBrk="1"/>
          <a:r>
            <a:rPr lang="ko-KR" altLang="en-US" sz="1400" dirty="0"/>
            <a:t>데이터를 위치시킨다</a:t>
          </a:r>
        </a:p>
      </dgm:t>
    </dgm:pt>
    <dgm:pt modelId="{BC29092D-9D0F-4270-89E4-66B57925AA1F}" type="sibTrans" cxnId="{81FCD624-D2A3-4C6D-9916-A84EF455805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BD4AA6F7-3835-4962-B749-23DD630CE325}" type="parTrans" cxnId="{81FCD624-D2A3-4C6D-9916-A84EF4558056}">
      <dgm:prSet/>
      <dgm:spPr/>
      <dgm:t>
        <a:bodyPr/>
        <a:lstStyle/>
        <a:p>
          <a:pPr latinLnBrk="1"/>
          <a:endParaRPr lang="ko-KR" altLang="en-US"/>
        </a:p>
      </dgm:t>
    </dgm:pt>
    <dgm:pt modelId="{F4BA5EC9-479C-442C-A03D-F5D7B199F4D6}">
      <dgm:prSet phldrT="[텍스트]" custT="1"/>
      <dgm:spPr/>
      <dgm:t>
        <a:bodyPr/>
        <a:lstStyle/>
        <a:p>
          <a:pPr algn="ctr" latinLnBrk="1"/>
          <a:r>
            <a:rPr lang="en-US" altLang="ko-KR" sz="1400" dirty="0"/>
            <a:t>Point</a:t>
          </a:r>
          <a:r>
            <a:rPr lang="ko-KR" altLang="en-US" sz="1400" dirty="0"/>
            <a:t>를 중심으로 </a:t>
          </a:r>
          <a:r>
            <a:rPr lang="en-US" altLang="ko-KR" sz="1400" dirty="0"/>
            <a:t>ball</a:t>
          </a:r>
          <a:r>
            <a:rPr lang="ko-KR" altLang="en-US" sz="1400" dirty="0"/>
            <a:t>이 커진다</a:t>
          </a:r>
          <a:br>
            <a:rPr lang="en-US" altLang="ko-KR" sz="1400" dirty="0"/>
          </a:br>
          <a:r>
            <a:rPr lang="en-US" altLang="ko-KR" sz="1400" dirty="0"/>
            <a:t>(scale parameter </a:t>
          </a:r>
          <a:r>
            <a:rPr lang="ko-KR" altLang="en-US" sz="1400" dirty="0"/>
            <a:t>증가</a:t>
          </a:r>
          <a:r>
            <a:rPr lang="en-US" altLang="ko-KR" sz="1400" dirty="0"/>
            <a:t>)</a:t>
          </a:r>
          <a:endParaRPr lang="ko-KR" altLang="en-US" sz="1400" dirty="0"/>
        </a:p>
      </dgm:t>
    </dgm:pt>
    <dgm:pt modelId="{0AAC2D43-D0FD-4C23-9EBB-D178D443752A}" type="sibTrans" cxnId="{57E3B293-D6AC-4FCC-A545-767B3DAC5FFA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49A3ED36-08C4-4A6D-9EE9-5EA529ABD73D}" type="parTrans" cxnId="{57E3B293-D6AC-4FCC-A545-767B3DAC5FFA}">
      <dgm:prSet/>
      <dgm:spPr/>
      <dgm:t>
        <a:bodyPr/>
        <a:lstStyle/>
        <a:p>
          <a:pPr latinLnBrk="1"/>
          <a:endParaRPr lang="ko-KR" altLang="en-US"/>
        </a:p>
      </dgm:t>
    </dgm:pt>
    <dgm:pt modelId="{15CE0741-F6B4-44BE-9012-97A1CF346E6F}">
      <dgm:prSet phldrT="[텍스트]" custT="1"/>
      <dgm:spPr/>
      <dgm:t>
        <a:bodyPr/>
        <a:lstStyle/>
        <a:p>
          <a:pPr algn="ctr" latinLnBrk="1"/>
          <a:r>
            <a:rPr lang="en-US" altLang="ko-KR" sz="1400" dirty="0"/>
            <a:t>Ball</a:t>
          </a:r>
          <a:r>
            <a:rPr lang="ko-KR" altLang="en-US" sz="1400" dirty="0"/>
            <a:t>이 겹치면 겹친 </a:t>
          </a:r>
          <a:r>
            <a:rPr lang="en-US" altLang="ko-KR" sz="1400" dirty="0"/>
            <a:t>ball</a:t>
          </a:r>
          <a:r>
            <a:rPr lang="ko-KR" altLang="en-US" sz="1400" dirty="0"/>
            <a:t>들의 </a:t>
          </a:r>
          <a:r>
            <a:rPr lang="en-US" altLang="ko-KR" sz="1400" dirty="0"/>
            <a:t>point </a:t>
          </a:r>
          <a:r>
            <a:rPr lang="ko-KR" altLang="en-US" sz="1400" dirty="0"/>
            <a:t>들이</a:t>
          </a:r>
          <a:br>
            <a:rPr lang="en-US" altLang="ko-KR" sz="1400" dirty="0"/>
          </a:br>
          <a:r>
            <a:rPr lang="ko-KR" altLang="en-US" sz="1400" dirty="0"/>
            <a:t>서로 이어진다  </a:t>
          </a:r>
          <a:r>
            <a:rPr lang="en-US" altLang="ko-KR" sz="1400" dirty="0"/>
            <a:t>-&gt; </a:t>
          </a:r>
          <a:r>
            <a:rPr lang="ko-KR" altLang="en-US" sz="1400" dirty="0"/>
            <a:t> </a:t>
          </a:r>
          <a:r>
            <a:rPr lang="en-US" altLang="ko-KR" sz="1400" dirty="0"/>
            <a:t>( 1-simplex </a:t>
          </a:r>
          <a:r>
            <a:rPr lang="ko-KR" altLang="en-US" sz="1400" dirty="0"/>
            <a:t>발생 </a:t>
          </a:r>
          <a:r>
            <a:rPr lang="en-US" altLang="ko-KR" sz="1400" dirty="0"/>
            <a:t>)</a:t>
          </a:r>
          <a:endParaRPr lang="ko-KR" altLang="en-US" sz="1400" dirty="0"/>
        </a:p>
      </dgm:t>
    </dgm:pt>
    <dgm:pt modelId="{524ED5AF-C04E-425B-BC6B-2E859B15BAD6}" type="sibTrans" cxnId="{444F8FA0-7533-48DD-BB62-AF4A521E66D4}">
      <dgm:prSet/>
      <dgm:spPr/>
      <dgm:t>
        <a:bodyPr/>
        <a:lstStyle/>
        <a:p>
          <a:pPr latinLnBrk="1"/>
          <a:endParaRPr lang="ko-KR" altLang="en-US"/>
        </a:p>
      </dgm:t>
    </dgm:pt>
    <dgm:pt modelId="{B85DBE26-DC81-40BE-AE11-97610CC2FCB6}" type="parTrans" cxnId="{444F8FA0-7533-48DD-BB62-AF4A521E66D4}">
      <dgm:prSet/>
      <dgm:spPr/>
      <dgm:t>
        <a:bodyPr/>
        <a:lstStyle/>
        <a:p>
          <a:pPr latinLnBrk="1"/>
          <a:endParaRPr lang="ko-KR" altLang="en-US"/>
        </a:p>
      </dgm:t>
    </dgm:pt>
    <dgm:pt modelId="{B4EC35BB-7DE8-400B-8300-DFEDAAA06739}" type="pres">
      <dgm:prSet presAssocID="{80AF9EC6-B213-410E-8922-FEB1A88FEB32}" presName="outerComposite" presStyleCnt="0">
        <dgm:presLayoutVars>
          <dgm:chMax val="5"/>
          <dgm:dir/>
          <dgm:resizeHandles val="exact"/>
        </dgm:presLayoutVars>
      </dgm:prSet>
      <dgm:spPr/>
    </dgm:pt>
    <dgm:pt modelId="{2ACE39A9-EDE3-4955-9267-F600DBCB16C5}" type="pres">
      <dgm:prSet presAssocID="{80AF9EC6-B213-410E-8922-FEB1A88FEB32}" presName="dummyMaxCanvas" presStyleCnt="0">
        <dgm:presLayoutVars/>
      </dgm:prSet>
      <dgm:spPr/>
    </dgm:pt>
    <dgm:pt modelId="{82A57C5B-788D-486D-8B5D-25BD878ED00B}" type="pres">
      <dgm:prSet presAssocID="{80AF9EC6-B213-410E-8922-FEB1A88FEB32}" presName="FiveNodes_1" presStyleLbl="node1" presStyleIdx="0" presStyleCnt="5">
        <dgm:presLayoutVars>
          <dgm:bulletEnabled val="1"/>
        </dgm:presLayoutVars>
      </dgm:prSet>
      <dgm:spPr/>
    </dgm:pt>
    <dgm:pt modelId="{B09A1B48-E442-4ADA-8C0D-345C4787014A}" type="pres">
      <dgm:prSet presAssocID="{80AF9EC6-B213-410E-8922-FEB1A88FEB32}" presName="FiveNodes_2" presStyleLbl="node1" presStyleIdx="1" presStyleCnt="5">
        <dgm:presLayoutVars>
          <dgm:bulletEnabled val="1"/>
        </dgm:presLayoutVars>
      </dgm:prSet>
      <dgm:spPr/>
    </dgm:pt>
    <dgm:pt modelId="{E509895B-CFB2-4099-B978-C9E1F8BD0C7A}" type="pres">
      <dgm:prSet presAssocID="{80AF9EC6-B213-410E-8922-FEB1A88FEB32}" presName="FiveNodes_3" presStyleLbl="node1" presStyleIdx="2" presStyleCnt="5">
        <dgm:presLayoutVars>
          <dgm:bulletEnabled val="1"/>
        </dgm:presLayoutVars>
      </dgm:prSet>
      <dgm:spPr/>
    </dgm:pt>
    <dgm:pt modelId="{3FE1C4BA-529B-4FA4-855B-3E63FF817775}" type="pres">
      <dgm:prSet presAssocID="{80AF9EC6-B213-410E-8922-FEB1A88FEB32}" presName="FiveNodes_4" presStyleLbl="node1" presStyleIdx="3" presStyleCnt="5" custScaleX="104333">
        <dgm:presLayoutVars>
          <dgm:bulletEnabled val="1"/>
        </dgm:presLayoutVars>
      </dgm:prSet>
      <dgm:spPr/>
    </dgm:pt>
    <dgm:pt modelId="{CFEF1CF6-7DDD-4129-BCB7-4568095AF5B2}" type="pres">
      <dgm:prSet presAssocID="{80AF9EC6-B213-410E-8922-FEB1A88FEB32}" presName="FiveNodes_5" presStyleLbl="node1" presStyleIdx="4" presStyleCnt="5" custScaleX="102225">
        <dgm:presLayoutVars>
          <dgm:bulletEnabled val="1"/>
        </dgm:presLayoutVars>
      </dgm:prSet>
      <dgm:spPr/>
    </dgm:pt>
    <dgm:pt modelId="{31FB5F02-75D9-401F-AACC-2ED8F936D484}" type="pres">
      <dgm:prSet presAssocID="{80AF9EC6-B213-410E-8922-FEB1A88FEB32}" presName="FiveConn_1-2" presStyleLbl="fgAccFollowNode1" presStyleIdx="0" presStyleCnt="4">
        <dgm:presLayoutVars>
          <dgm:bulletEnabled val="1"/>
        </dgm:presLayoutVars>
      </dgm:prSet>
      <dgm:spPr/>
    </dgm:pt>
    <dgm:pt modelId="{93FB3FE7-597D-4686-8A6D-A3D858033B2E}" type="pres">
      <dgm:prSet presAssocID="{80AF9EC6-B213-410E-8922-FEB1A88FEB32}" presName="FiveConn_2-3" presStyleLbl="fgAccFollowNode1" presStyleIdx="1" presStyleCnt="4">
        <dgm:presLayoutVars>
          <dgm:bulletEnabled val="1"/>
        </dgm:presLayoutVars>
      </dgm:prSet>
      <dgm:spPr/>
    </dgm:pt>
    <dgm:pt modelId="{4A7FB35D-3CA9-47C2-9730-16F2E1EA8D36}" type="pres">
      <dgm:prSet presAssocID="{80AF9EC6-B213-410E-8922-FEB1A88FEB32}" presName="FiveConn_3-4" presStyleLbl="fgAccFollowNode1" presStyleIdx="2" presStyleCnt="4">
        <dgm:presLayoutVars>
          <dgm:bulletEnabled val="1"/>
        </dgm:presLayoutVars>
      </dgm:prSet>
      <dgm:spPr/>
    </dgm:pt>
    <dgm:pt modelId="{5E37A09A-7C0E-4DDF-9291-C986F76DC874}" type="pres">
      <dgm:prSet presAssocID="{80AF9EC6-B213-410E-8922-FEB1A88FEB32}" presName="FiveConn_4-5" presStyleLbl="fgAccFollowNode1" presStyleIdx="3" presStyleCnt="4">
        <dgm:presLayoutVars>
          <dgm:bulletEnabled val="1"/>
        </dgm:presLayoutVars>
      </dgm:prSet>
      <dgm:spPr/>
    </dgm:pt>
    <dgm:pt modelId="{5F69BC57-C37E-45EC-AE27-573777017F1B}" type="pres">
      <dgm:prSet presAssocID="{80AF9EC6-B213-410E-8922-FEB1A88FEB32}" presName="FiveNodes_1_text" presStyleLbl="node1" presStyleIdx="4" presStyleCnt="5">
        <dgm:presLayoutVars>
          <dgm:bulletEnabled val="1"/>
        </dgm:presLayoutVars>
      </dgm:prSet>
      <dgm:spPr/>
    </dgm:pt>
    <dgm:pt modelId="{AD057A0E-7A7B-4A94-BBFA-704420243578}" type="pres">
      <dgm:prSet presAssocID="{80AF9EC6-B213-410E-8922-FEB1A88FEB32}" presName="FiveNodes_2_text" presStyleLbl="node1" presStyleIdx="4" presStyleCnt="5">
        <dgm:presLayoutVars>
          <dgm:bulletEnabled val="1"/>
        </dgm:presLayoutVars>
      </dgm:prSet>
      <dgm:spPr/>
    </dgm:pt>
    <dgm:pt modelId="{D6FAE484-E271-44C2-AC6C-E5596A752952}" type="pres">
      <dgm:prSet presAssocID="{80AF9EC6-B213-410E-8922-FEB1A88FEB32}" presName="FiveNodes_3_text" presStyleLbl="node1" presStyleIdx="4" presStyleCnt="5">
        <dgm:presLayoutVars>
          <dgm:bulletEnabled val="1"/>
        </dgm:presLayoutVars>
      </dgm:prSet>
      <dgm:spPr/>
    </dgm:pt>
    <dgm:pt modelId="{FC5B2BC0-F5E0-4B8D-8042-108379625BEC}" type="pres">
      <dgm:prSet presAssocID="{80AF9EC6-B213-410E-8922-FEB1A88FEB32}" presName="FiveNodes_4_text" presStyleLbl="node1" presStyleIdx="4" presStyleCnt="5">
        <dgm:presLayoutVars>
          <dgm:bulletEnabled val="1"/>
        </dgm:presLayoutVars>
      </dgm:prSet>
      <dgm:spPr/>
    </dgm:pt>
    <dgm:pt modelId="{BFB1C122-677C-4325-BD29-9D48C44C07B2}" type="pres">
      <dgm:prSet presAssocID="{80AF9EC6-B213-410E-8922-FEB1A88FEB32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1FCD624-D2A3-4C6D-9916-A84EF4558056}" srcId="{80AF9EC6-B213-410E-8922-FEB1A88FEB32}" destId="{873E0C72-6EE6-4D9A-BDA6-C2D2B06F34C2}" srcOrd="0" destOrd="0" parTransId="{BD4AA6F7-3835-4962-B749-23DD630CE325}" sibTransId="{BC29092D-9D0F-4270-89E4-66B57925AA1F}"/>
    <dgm:cxn modelId="{C2E53666-3C06-49DC-B157-870FC54991A6}" srcId="{80AF9EC6-B213-410E-8922-FEB1A88FEB32}" destId="{4A7CEC23-4744-4340-975A-9F9D8D219A73}" srcOrd="3" destOrd="0" parTransId="{6FEE72DB-E6E0-4965-9CBF-FC3E263AB0D9}" sibTransId="{42CA75EE-69D1-40B6-AD69-E74AD655F2D4}"/>
    <dgm:cxn modelId="{F4BE4F8B-2B1E-4D9A-9C7D-08834B8845FE}" type="presOf" srcId="{D90D6C82-6F61-4ADE-8B62-2A0BE5B8D534}" destId="{CFEF1CF6-7DDD-4129-BCB7-4568095AF5B2}" srcOrd="0" destOrd="0" presId="urn:microsoft.com/office/officeart/2005/8/layout/vProcess5"/>
    <dgm:cxn modelId="{57E3B293-D6AC-4FCC-A545-767B3DAC5FFA}" srcId="{80AF9EC6-B213-410E-8922-FEB1A88FEB32}" destId="{F4BA5EC9-479C-442C-A03D-F5D7B199F4D6}" srcOrd="1" destOrd="0" parTransId="{49A3ED36-08C4-4A6D-9EE9-5EA529ABD73D}" sibTransId="{0AAC2D43-D0FD-4C23-9EBB-D178D443752A}"/>
    <dgm:cxn modelId="{EDA72B9E-60A6-4C4A-9F42-D9FD837EA133}" type="presOf" srcId="{42CA75EE-69D1-40B6-AD69-E74AD655F2D4}" destId="{5E37A09A-7C0E-4DDF-9291-C986F76DC874}" srcOrd="0" destOrd="0" presId="urn:microsoft.com/office/officeart/2005/8/layout/vProcess5"/>
    <dgm:cxn modelId="{74A67D9E-D907-4134-9B70-9F1FA6527373}" type="presOf" srcId="{524ED5AF-C04E-425B-BC6B-2E859B15BAD6}" destId="{4A7FB35D-3CA9-47C2-9730-16F2E1EA8D36}" srcOrd="0" destOrd="0" presId="urn:microsoft.com/office/officeart/2005/8/layout/vProcess5"/>
    <dgm:cxn modelId="{444F8FA0-7533-48DD-BB62-AF4A521E66D4}" srcId="{80AF9EC6-B213-410E-8922-FEB1A88FEB32}" destId="{15CE0741-F6B4-44BE-9012-97A1CF346E6F}" srcOrd="2" destOrd="0" parTransId="{B85DBE26-DC81-40BE-AE11-97610CC2FCB6}" sibTransId="{524ED5AF-C04E-425B-BC6B-2E859B15BAD6}"/>
    <dgm:cxn modelId="{FB2701AB-2FFC-4116-8F8A-449D95EC7847}" type="presOf" srcId="{F4BA5EC9-479C-442C-A03D-F5D7B199F4D6}" destId="{AD057A0E-7A7B-4A94-BBFA-704420243578}" srcOrd="1" destOrd="0" presId="urn:microsoft.com/office/officeart/2005/8/layout/vProcess5"/>
    <dgm:cxn modelId="{A66B98B2-8A1B-4B2A-8AB3-D8B09012636A}" type="presOf" srcId="{873E0C72-6EE6-4D9A-BDA6-C2D2B06F34C2}" destId="{82A57C5B-788D-486D-8B5D-25BD878ED00B}" srcOrd="0" destOrd="0" presId="urn:microsoft.com/office/officeart/2005/8/layout/vProcess5"/>
    <dgm:cxn modelId="{C8E7D8B5-6482-4B09-8C18-A68F84235C94}" type="presOf" srcId="{15CE0741-F6B4-44BE-9012-97A1CF346E6F}" destId="{E509895B-CFB2-4099-B978-C9E1F8BD0C7A}" srcOrd="0" destOrd="0" presId="urn:microsoft.com/office/officeart/2005/8/layout/vProcess5"/>
    <dgm:cxn modelId="{6C2E51B8-08E2-447D-AB38-C1603CE05204}" type="presOf" srcId="{873E0C72-6EE6-4D9A-BDA6-C2D2B06F34C2}" destId="{5F69BC57-C37E-45EC-AE27-573777017F1B}" srcOrd="1" destOrd="0" presId="urn:microsoft.com/office/officeart/2005/8/layout/vProcess5"/>
    <dgm:cxn modelId="{8295D4B8-AAF0-4ACC-8FF8-09188AB9AC96}" type="presOf" srcId="{D90D6C82-6F61-4ADE-8B62-2A0BE5B8D534}" destId="{BFB1C122-677C-4325-BD29-9D48C44C07B2}" srcOrd="1" destOrd="0" presId="urn:microsoft.com/office/officeart/2005/8/layout/vProcess5"/>
    <dgm:cxn modelId="{D753E6B9-9C11-4919-980B-C53AA53F1E7E}" type="presOf" srcId="{F4BA5EC9-479C-442C-A03D-F5D7B199F4D6}" destId="{B09A1B48-E442-4ADA-8C0D-345C4787014A}" srcOrd="0" destOrd="0" presId="urn:microsoft.com/office/officeart/2005/8/layout/vProcess5"/>
    <dgm:cxn modelId="{DCD189BB-2760-4CA8-9065-8DBF6615B263}" type="presOf" srcId="{15CE0741-F6B4-44BE-9012-97A1CF346E6F}" destId="{D6FAE484-E271-44C2-AC6C-E5596A752952}" srcOrd="1" destOrd="0" presId="urn:microsoft.com/office/officeart/2005/8/layout/vProcess5"/>
    <dgm:cxn modelId="{3B96E4C6-DC75-4597-980E-C294CA92746F}" type="presOf" srcId="{4A7CEC23-4744-4340-975A-9F9D8D219A73}" destId="{FC5B2BC0-F5E0-4B8D-8042-108379625BEC}" srcOrd="1" destOrd="0" presId="urn:microsoft.com/office/officeart/2005/8/layout/vProcess5"/>
    <dgm:cxn modelId="{514109C7-B6DC-4282-B8BA-79A5BABF3793}" type="presOf" srcId="{4A7CEC23-4744-4340-975A-9F9D8D219A73}" destId="{3FE1C4BA-529B-4FA4-855B-3E63FF817775}" srcOrd="0" destOrd="0" presId="urn:microsoft.com/office/officeart/2005/8/layout/vProcess5"/>
    <dgm:cxn modelId="{D38B85E1-5873-4983-8C9D-C2600866BE68}" type="presOf" srcId="{0AAC2D43-D0FD-4C23-9EBB-D178D443752A}" destId="{93FB3FE7-597D-4686-8A6D-A3D858033B2E}" srcOrd="0" destOrd="0" presId="urn:microsoft.com/office/officeart/2005/8/layout/vProcess5"/>
    <dgm:cxn modelId="{E5C540EB-19A7-4285-B439-15ADCEB57D8B}" type="presOf" srcId="{80AF9EC6-B213-410E-8922-FEB1A88FEB32}" destId="{B4EC35BB-7DE8-400B-8300-DFEDAAA06739}" srcOrd="0" destOrd="0" presId="urn:microsoft.com/office/officeart/2005/8/layout/vProcess5"/>
    <dgm:cxn modelId="{DD46ECF5-DF6E-4462-89A3-A8601CDD573E}" srcId="{80AF9EC6-B213-410E-8922-FEB1A88FEB32}" destId="{D90D6C82-6F61-4ADE-8B62-2A0BE5B8D534}" srcOrd="4" destOrd="0" parTransId="{C16BEF70-730C-45B7-86A4-0EAB0704691C}" sibTransId="{B5E00D8F-804D-4630-857F-570560174C5F}"/>
    <dgm:cxn modelId="{19C03AF7-5812-47BF-A99A-ADCA5BCD253F}" type="presOf" srcId="{BC29092D-9D0F-4270-89E4-66B57925AA1F}" destId="{31FB5F02-75D9-401F-AACC-2ED8F936D484}" srcOrd="0" destOrd="0" presId="urn:microsoft.com/office/officeart/2005/8/layout/vProcess5"/>
    <dgm:cxn modelId="{32705812-2515-404F-9207-00884DDF6E06}" type="presParOf" srcId="{B4EC35BB-7DE8-400B-8300-DFEDAAA06739}" destId="{2ACE39A9-EDE3-4955-9267-F600DBCB16C5}" srcOrd="0" destOrd="0" presId="urn:microsoft.com/office/officeart/2005/8/layout/vProcess5"/>
    <dgm:cxn modelId="{D6F76E14-7551-4BF2-A958-5EDEDB5E1C72}" type="presParOf" srcId="{B4EC35BB-7DE8-400B-8300-DFEDAAA06739}" destId="{82A57C5B-788D-486D-8B5D-25BD878ED00B}" srcOrd="1" destOrd="0" presId="urn:microsoft.com/office/officeart/2005/8/layout/vProcess5"/>
    <dgm:cxn modelId="{3E6CFD18-7966-4A88-96FA-47BA0B1B7A9A}" type="presParOf" srcId="{B4EC35BB-7DE8-400B-8300-DFEDAAA06739}" destId="{B09A1B48-E442-4ADA-8C0D-345C4787014A}" srcOrd="2" destOrd="0" presId="urn:microsoft.com/office/officeart/2005/8/layout/vProcess5"/>
    <dgm:cxn modelId="{F87B2CF2-7736-4F8B-86F0-B743A569C4EA}" type="presParOf" srcId="{B4EC35BB-7DE8-400B-8300-DFEDAAA06739}" destId="{E509895B-CFB2-4099-B978-C9E1F8BD0C7A}" srcOrd="3" destOrd="0" presId="urn:microsoft.com/office/officeart/2005/8/layout/vProcess5"/>
    <dgm:cxn modelId="{5A8A110B-FCE9-41D4-AD62-9AD02EA21F43}" type="presParOf" srcId="{B4EC35BB-7DE8-400B-8300-DFEDAAA06739}" destId="{3FE1C4BA-529B-4FA4-855B-3E63FF817775}" srcOrd="4" destOrd="0" presId="urn:microsoft.com/office/officeart/2005/8/layout/vProcess5"/>
    <dgm:cxn modelId="{9432A29D-843B-4FB3-B2F3-36A253BCDAE4}" type="presParOf" srcId="{B4EC35BB-7DE8-400B-8300-DFEDAAA06739}" destId="{CFEF1CF6-7DDD-4129-BCB7-4568095AF5B2}" srcOrd="5" destOrd="0" presId="urn:microsoft.com/office/officeart/2005/8/layout/vProcess5"/>
    <dgm:cxn modelId="{3520D492-6760-42A8-99B2-0B9FB6230650}" type="presParOf" srcId="{B4EC35BB-7DE8-400B-8300-DFEDAAA06739}" destId="{31FB5F02-75D9-401F-AACC-2ED8F936D484}" srcOrd="6" destOrd="0" presId="urn:microsoft.com/office/officeart/2005/8/layout/vProcess5"/>
    <dgm:cxn modelId="{862FC0E9-D4E1-4464-A865-7130664E4FF5}" type="presParOf" srcId="{B4EC35BB-7DE8-400B-8300-DFEDAAA06739}" destId="{93FB3FE7-597D-4686-8A6D-A3D858033B2E}" srcOrd="7" destOrd="0" presId="urn:microsoft.com/office/officeart/2005/8/layout/vProcess5"/>
    <dgm:cxn modelId="{1DBB4C96-8565-4225-837A-227F23C14E5C}" type="presParOf" srcId="{B4EC35BB-7DE8-400B-8300-DFEDAAA06739}" destId="{4A7FB35D-3CA9-47C2-9730-16F2E1EA8D36}" srcOrd="8" destOrd="0" presId="urn:microsoft.com/office/officeart/2005/8/layout/vProcess5"/>
    <dgm:cxn modelId="{C4383A73-4C54-41B8-A4B1-B3814609A710}" type="presParOf" srcId="{B4EC35BB-7DE8-400B-8300-DFEDAAA06739}" destId="{5E37A09A-7C0E-4DDF-9291-C986F76DC874}" srcOrd="9" destOrd="0" presId="urn:microsoft.com/office/officeart/2005/8/layout/vProcess5"/>
    <dgm:cxn modelId="{01AE2866-B6B2-4E1C-83C3-233E55A6B20B}" type="presParOf" srcId="{B4EC35BB-7DE8-400B-8300-DFEDAAA06739}" destId="{5F69BC57-C37E-45EC-AE27-573777017F1B}" srcOrd="10" destOrd="0" presId="urn:microsoft.com/office/officeart/2005/8/layout/vProcess5"/>
    <dgm:cxn modelId="{783AAB40-8A57-407C-AA01-E1273F085458}" type="presParOf" srcId="{B4EC35BB-7DE8-400B-8300-DFEDAAA06739}" destId="{AD057A0E-7A7B-4A94-BBFA-704420243578}" srcOrd="11" destOrd="0" presId="urn:microsoft.com/office/officeart/2005/8/layout/vProcess5"/>
    <dgm:cxn modelId="{48F27C49-87A1-4F2F-852B-98C2D1149D8A}" type="presParOf" srcId="{B4EC35BB-7DE8-400B-8300-DFEDAAA06739}" destId="{D6FAE484-E271-44C2-AC6C-E5596A752952}" srcOrd="12" destOrd="0" presId="urn:microsoft.com/office/officeart/2005/8/layout/vProcess5"/>
    <dgm:cxn modelId="{D2C80ADC-28E0-4681-866A-8AA3B6456E05}" type="presParOf" srcId="{B4EC35BB-7DE8-400B-8300-DFEDAAA06739}" destId="{FC5B2BC0-F5E0-4B8D-8042-108379625BEC}" srcOrd="13" destOrd="0" presId="urn:microsoft.com/office/officeart/2005/8/layout/vProcess5"/>
    <dgm:cxn modelId="{CD2A1B9F-A6B0-4F51-A072-29C7FCA9F165}" type="presParOf" srcId="{B4EC35BB-7DE8-400B-8300-DFEDAAA06739}" destId="{BFB1C122-677C-4325-BD29-9D48C44C07B2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2FA31B-AA28-43FB-A48F-693699B19713}">
      <dsp:nvSpPr>
        <dsp:cNvPr id="0" name=""/>
        <dsp:cNvSpPr/>
      </dsp:nvSpPr>
      <dsp:spPr>
        <a:xfrm>
          <a:off x="86280" y="16046"/>
          <a:ext cx="4900416" cy="1050195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i="0" kern="1200" dirty="0"/>
            <a:t>데이터셋에서 분산이 </a:t>
          </a:r>
          <a:r>
            <a:rPr lang="ko-KR" altLang="en-US" sz="1400" b="0" i="0" u="sng" kern="1200" dirty="0"/>
            <a:t>최대</a:t>
          </a:r>
          <a:r>
            <a:rPr lang="ko-KR" altLang="en-US" sz="1400" b="0" i="0" kern="1200" dirty="0"/>
            <a:t>인 축을 찾는다</a:t>
          </a:r>
          <a:r>
            <a:rPr lang="en-US" altLang="ko-KR" sz="1400" b="0" i="0" kern="1200" dirty="0"/>
            <a:t>. </a:t>
          </a:r>
          <a:endParaRPr lang="ko-KR" altLang="en-US" sz="1400" kern="1200" dirty="0"/>
        </a:p>
      </dsp:txBody>
      <dsp:txXfrm>
        <a:off x="117039" y="46805"/>
        <a:ext cx="3587916" cy="988677"/>
      </dsp:txXfrm>
    </dsp:sp>
    <dsp:sp modelId="{AA5FC1E3-BA0E-4A3E-8320-40101C4EB93F}">
      <dsp:nvSpPr>
        <dsp:cNvPr id="0" name=""/>
        <dsp:cNvSpPr/>
      </dsp:nvSpPr>
      <dsp:spPr>
        <a:xfrm>
          <a:off x="516793" y="1231960"/>
          <a:ext cx="5055293" cy="1050195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90421"/>
            <a:satOff val="1725"/>
            <a:lumOff val="76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i="0" kern="1200" dirty="0"/>
            <a:t>찾은 첫번째 축과 </a:t>
          </a:r>
          <a:r>
            <a:rPr lang="ko-KR" altLang="en-US" sz="1400" b="1" i="0" kern="1200" dirty="0"/>
            <a:t>직교</a:t>
          </a:r>
          <a:r>
            <a:rPr lang="ko-KR" altLang="en-US" sz="1400" b="0" i="0" kern="1200" dirty="0"/>
            <a:t>하면서 분산이 최대인 두 번째 축을 찾는다</a:t>
          </a:r>
          <a:r>
            <a:rPr lang="en-US" altLang="ko-KR" sz="1400" b="0" i="0" kern="1200" dirty="0"/>
            <a:t>.</a:t>
          </a:r>
          <a:endParaRPr lang="ko-KR" altLang="en-US" sz="1400" kern="1200" dirty="0"/>
        </a:p>
      </dsp:txBody>
      <dsp:txXfrm>
        <a:off x="547552" y="1262719"/>
        <a:ext cx="3811265" cy="988677"/>
      </dsp:txXfrm>
    </dsp:sp>
    <dsp:sp modelId="{D3987D89-F7C5-4300-A144-E4D549C0585F}">
      <dsp:nvSpPr>
        <dsp:cNvPr id="0" name=""/>
        <dsp:cNvSpPr/>
      </dsp:nvSpPr>
      <dsp:spPr>
        <a:xfrm>
          <a:off x="151058" y="2489672"/>
          <a:ext cx="4902780" cy="1050195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180842"/>
            <a:satOff val="3450"/>
            <a:lumOff val="15237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i="0" kern="1200" dirty="0"/>
            <a:t>첫 번째 축과 두 번째 축에 </a:t>
          </a:r>
          <a:r>
            <a:rPr lang="ko-KR" altLang="en-US" sz="1400" b="1" i="0" kern="1200" dirty="0"/>
            <a:t>직교</a:t>
          </a:r>
          <a:r>
            <a:rPr lang="ko-KR" altLang="en-US" sz="1400" b="0" i="0" kern="1200" dirty="0"/>
            <a:t>하고 분산을 최대한 보존하는 세 번째 축을 찾는다</a:t>
          </a:r>
          <a:r>
            <a:rPr lang="en-US" altLang="ko-KR" sz="1400" b="0" i="0" kern="1200" dirty="0"/>
            <a:t>.</a:t>
          </a:r>
          <a:endParaRPr lang="ko-KR" altLang="en-US" sz="1400" kern="1200" dirty="0"/>
        </a:p>
      </dsp:txBody>
      <dsp:txXfrm>
        <a:off x="181817" y="2520431"/>
        <a:ext cx="3700556" cy="988677"/>
      </dsp:txXfrm>
    </dsp:sp>
    <dsp:sp modelId="{D2A76E17-2F43-4F1F-89BC-973D45C48D06}">
      <dsp:nvSpPr>
        <dsp:cNvPr id="0" name=""/>
        <dsp:cNvSpPr/>
      </dsp:nvSpPr>
      <dsp:spPr>
        <a:xfrm>
          <a:off x="645009" y="3683658"/>
          <a:ext cx="4545840" cy="1050195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271263"/>
            <a:satOff val="5175"/>
            <a:lumOff val="228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0" i="0" kern="1200" dirty="0"/>
            <a:t>1~3</a:t>
          </a:r>
          <a:r>
            <a:rPr lang="ko-KR" altLang="en-US" sz="1500" b="0" i="0" kern="1200" dirty="0"/>
            <a:t>과 같은 방법으로 데이터셋의 차원</a:t>
          </a:r>
          <a:r>
            <a:rPr lang="en-US" altLang="ko-KR" sz="1500" b="0" i="0" kern="1200" dirty="0"/>
            <a:t>(</a:t>
          </a:r>
          <a:r>
            <a:rPr lang="ko-KR" altLang="en-US" sz="1500" b="0" i="0" kern="1200" dirty="0"/>
            <a:t>특성 수</a:t>
          </a:r>
          <a:r>
            <a:rPr lang="en-US" altLang="ko-KR" sz="1500" b="0" i="0" kern="1200" dirty="0"/>
            <a:t>)</a:t>
          </a:r>
          <a:r>
            <a:rPr lang="ko-KR" altLang="en-US" sz="1500" b="0" i="0" kern="1200" dirty="0"/>
            <a:t>만큼의 축을 찾는다</a:t>
          </a:r>
          <a:r>
            <a:rPr lang="en-US" altLang="ko-KR" sz="1500" b="0" i="0" kern="1200" dirty="0"/>
            <a:t>.</a:t>
          </a:r>
          <a:endParaRPr lang="ko-KR" altLang="en-US" sz="1500" kern="1200" dirty="0"/>
        </a:p>
      </dsp:txBody>
      <dsp:txXfrm>
        <a:off x="675768" y="3714417"/>
        <a:ext cx="3420981" cy="988677"/>
      </dsp:txXfrm>
    </dsp:sp>
    <dsp:sp modelId="{D107C780-CB77-4302-88AF-EA8B8087EF0A}">
      <dsp:nvSpPr>
        <dsp:cNvPr id="0" name=""/>
        <dsp:cNvSpPr/>
      </dsp:nvSpPr>
      <dsp:spPr>
        <a:xfrm>
          <a:off x="3951857" y="804353"/>
          <a:ext cx="682626" cy="682626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kern="1200"/>
        </a:p>
      </dsp:txBody>
      <dsp:txXfrm>
        <a:off x="4105448" y="804353"/>
        <a:ext cx="375444" cy="513676"/>
      </dsp:txXfrm>
    </dsp:sp>
    <dsp:sp modelId="{199C1857-3BF6-41DC-B37C-983E6A225AB1}">
      <dsp:nvSpPr>
        <dsp:cNvPr id="0" name=""/>
        <dsp:cNvSpPr/>
      </dsp:nvSpPr>
      <dsp:spPr>
        <a:xfrm>
          <a:off x="3653699" y="2073201"/>
          <a:ext cx="682626" cy="682626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kern="1200"/>
        </a:p>
      </dsp:txBody>
      <dsp:txXfrm>
        <a:off x="3807290" y="2073201"/>
        <a:ext cx="375444" cy="513676"/>
      </dsp:txXfrm>
    </dsp:sp>
    <dsp:sp modelId="{8A048453-0688-437B-8FFA-803871349186}">
      <dsp:nvSpPr>
        <dsp:cNvPr id="0" name=""/>
        <dsp:cNvSpPr/>
      </dsp:nvSpPr>
      <dsp:spPr>
        <a:xfrm>
          <a:off x="4222693" y="3290742"/>
          <a:ext cx="682626" cy="682626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kern="1200"/>
        </a:p>
      </dsp:txBody>
      <dsp:txXfrm>
        <a:off x="4376284" y="3290742"/>
        <a:ext cx="375444" cy="5136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A57C5B-788D-486D-8B5D-25BD878ED00B}">
      <dsp:nvSpPr>
        <dsp:cNvPr id="0" name=""/>
        <dsp:cNvSpPr/>
      </dsp:nvSpPr>
      <dsp:spPr>
        <a:xfrm>
          <a:off x="-24338" y="0"/>
          <a:ext cx="4375371" cy="859250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데이터를 위치시킨다</a:t>
          </a:r>
        </a:p>
      </dsp:txBody>
      <dsp:txXfrm>
        <a:off x="829" y="25167"/>
        <a:ext cx="3347640" cy="808916"/>
      </dsp:txXfrm>
    </dsp:sp>
    <dsp:sp modelId="{B09A1B48-E442-4ADA-8C0D-345C4787014A}">
      <dsp:nvSpPr>
        <dsp:cNvPr id="0" name=""/>
        <dsp:cNvSpPr/>
      </dsp:nvSpPr>
      <dsp:spPr>
        <a:xfrm>
          <a:off x="302394" y="978590"/>
          <a:ext cx="4375371" cy="859250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67816"/>
            <a:satOff val="1294"/>
            <a:lumOff val="57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Point</a:t>
          </a:r>
          <a:r>
            <a:rPr lang="ko-KR" altLang="en-US" sz="1400" kern="1200" dirty="0"/>
            <a:t>를 중심으로 </a:t>
          </a:r>
          <a:r>
            <a:rPr lang="en-US" altLang="ko-KR" sz="1400" kern="1200" dirty="0"/>
            <a:t>ball</a:t>
          </a:r>
          <a:r>
            <a:rPr lang="ko-KR" altLang="en-US" sz="1400" kern="1200" dirty="0"/>
            <a:t>이 커진다</a:t>
          </a:r>
          <a:br>
            <a:rPr lang="en-US" altLang="ko-KR" sz="1400" kern="1200" dirty="0"/>
          </a:br>
          <a:r>
            <a:rPr lang="en-US" altLang="ko-KR" sz="1400" kern="1200" dirty="0"/>
            <a:t>(scale parameter </a:t>
          </a:r>
          <a:r>
            <a:rPr lang="ko-KR" altLang="en-US" sz="1400" kern="1200" dirty="0"/>
            <a:t>증가</a:t>
          </a:r>
          <a:r>
            <a:rPr lang="en-US" altLang="ko-KR" sz="1400" kern="1200" dirty="0"/>
            <a:t>)</a:t>
          </a:r>
          <a:endParaRPr lang="ko-KR" altLang="en-US" sz="1400" kern="1200" dirty="0"/>
        </a:p>
      </dsp:txBody>
      <dsp:txXfrm>
        <a:off x="327561" y="1003757"/>
        <a:ext cx="3439792" cy="808916"/>
      </dsp:txXfrm>
    </dsp:sp>
    <dsp:sp modelId="{E509895B-CFB2-4099-B978-C9E1F8BD0C7A}">
      <dsp:nvSpPr>
        <dsp:cNvPr id="0" name=""/>
        <dsp:cNvSpPr/>
      </dsp:nvSpPr>
      <dsp:spPr>
        <a:xfrm>
          <a:off x="629126" y="1957181"/>
          <a:ext cx="4375371" cy="859250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135632"/>
            <a:satOff val="2588"/>
            <a:lumOff val="114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Ball</a:t>
          </a:r>
          <a:r>
            <a:rPr lang="ko-KR" altLang="en-US" sz="1400" kern="1200" dirty="0"/>
            <a:t>이 겹치면 겹친 </a:t>
          </a:r>
          <a:r>
            <a:rPr lang="en-US" altLang="ko-KR" sz="1400" kern="1200" dirty="0"/>
            <a:t>ball</a:t>
          </a:r>
          <a:r>
            <a:rPr lang="ko-KR" altLang="en-US" sz="1400" kern="1200" dirty="0"/>
            <a:t>들의 </a:t>
          </a:r>
          <a:r>
            <a:rPr lang="en-US" altLang="ko-KR" sz="1400" kern="1200" dirty="0"/>
            <a:t>point </a:t>
          </a:r>
          <a:r>
            <a:rPr lang="ko-KR" altLang="en-US" sz="1400" kern="1200" dirty="0"/>
            <a:t>들이</a:t>
          </a:r>
          <a:br>
            <a:rPr lang="en-US" altLang="ko-KR" sz="1400" kern="1200" dirty="0"/>
          </a:br>
          <a:r>
            <a:rPr lang="ko-KR" altLang="en-US" sz="1400" kern="1200" dirty="0"/>
            <a:t>서로 이어진다  </a:t>
          </a:r>
          <a:r>
            <a:rPr lang="en-US" altLang="ko-KR" sz="1400" kern="1200" dirty="0"/>
            <a:t>-&gt; </a:t>
          </a:r>
          <a:r>
            <a:rPr lang="ko-KR" altLang="en-US" sz="1400" kern="1200" dirty="0"/>
            <a:t> </a:t>
          </a:r>
          <a:r>
            <a:rPr lang="en-US" altLang="ko-KR" sz="1400" kern="1200" dirty="0"/>
            <a:t>( 1-simplex </a:t>
          </a:r>
          <a:r>
            <a:rPr lang="ko-KR" altLang="en-US" sz="1400" kern="1200" dirty="0"/>
            <a:t>발생 </a:t>
          </a:r>
          <a:r>
            <a:rPr lang="en-US" altLang="ko-KR" sz="1400" kern="1200" dirty="0"/>
            <a:t>)</a:t>
          </a:r>
          <a:endParaRPr lang="ko-KR" altLang="en-US" sz="1400" kern="1200" dirty="0"/>
        </a:p>
      </dsp:txBody>
      <dsp:txXfrm>
        <a:off x="654293" y="1982348"/>
        <a:ext cx="3439792" cy="808916"/>
      </dsp:txXfrm>
    </dsp:sp>
    <dsp:sp modelId="{3FE1C4BA-529B-4FA4-855B-3E63FF817775}">
      <dsp:nvSpPr>
        <dsp:cNvPr id="0" name=""/>
        <dsp:cNvSpPr/>
      </dsp:nvSpPr>
      <dsp:spPr>
        <a:xfrm>
          <a:off x="861066" y="2935772"/>
          <a:ext cx="4564956" cy="859250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203448"/>
            <a:satOff val="3881"/>
            <a:lumOff val="17141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0" i="0" kern="1200" dirty="0"/>
            <a:t>simplex</a:t>
          </a:r>
          <a:r>
            <a:rPr lang="ko-KR" altLang="en-US" sz="1400" b="0" i="0" kern="1200" dirty="0"/>
            <a:t>들의 개수가 점점 늘고 서로 합쳐져 새로운 </a:t>
          </a:r>
          <a:r>
            <a:rPr lang="en-US" altLang="ko-KR" sz="1400" b="0" i="0" kern="1200" dirty="0"/>
            <a:t>simplex</a:t>
          </a:r>
          <a:r>
            <a:rPr lang="ko-KR" altLang="en-US" sz="1400" b="0" i="0" kern="1200" dirty="0"/>
            <a:t>가</a:t>
          </a:r>
          <a:r>
            <a:rPr lang="en-US" altLang="ko-KR" sz="1400" b="0" i="0" kern="1200" dirty="0"/>
            <a:t> </a:t>
          </a:r>
          <a:r>
            <a:rPr lang="ko-KR" altLang="en-US" sz="1400" b="0" i="0" kern="1200" dirty="0"/>
            <a:t>출현</a:t>
          </a:r>
          <a:r>
            <a:rPr lang="en-US" altLang="ko-KR" sz="1400" b="0" i="0" kern="1200" dirty="0"/>
            <a:t>.</a:t>
          </a:r>
          <a:endParaRPr lang="ko-KR" altLang="en-US" sz="1400" kern="1200" dirty="0"/>
        </a:p>
      </dsp:txBody>
      <dsp:txXfrm>
        <a:off x="886233" y="2960939"/>
        <a:ext cx="3591019" cy="808916"/>
      </dsp:txXfrm>
    </dsp:sp>
    <dsp:sp modelId="{CFEF1CF6-7DDD-4129-BCB7-4568095AF5B2}">
      <dsp:nvSpPr>
        <dsp:cNvPr id="0" name=""/>
        <dsp:cNvSpPr/>
      </dsp:nvSpPr>
      <dsp:spPr>
        <a:xfrm>
          <a:off x="1233915" y="3914363"/>
          <a:ext cx="4472723" cy="859250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271263"/>
            <a:satOff val="5175"/>
            <a:lumOff val="228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이어진 </a:t>
          </a:r>
          <a:r>
            <a:rPr lang="en-US" altLang="ko-KR" sz="1500" kern="1200" dirty="0"/>
            <a:t>simplex</a:t>
          </a:r>
          <a:r>
            <a:rPr lang="ko-KR" altLang="en-US" sz="1500" kern="1200" dirty="0"/>
            <a:t>들로 </a:t>
          </a:r>
          <a:r>
            <a:rPr lang="en-US" altLang="ko-KR" sz="1500" kern="1200" dirty="0"/>
            <a:t>hole </a:t>
          </a:r>
          <a:r>
            <a:rPr lang="ko-KR" altLang="en-US" sz="1500" kern="1200" dirty="0"/>
            <a:t>출현</a:t>
          </a:r>
        </a:p>
      </dsp:txBody>
      <dsp:txXfrm>
        <a:off x="1259082" y="3939530"/>
        <a:ext cx="3517447" cy="808916"/>
      </dsp:txXfrm>
    </dsp:sp>
    <dsp:sp modelId="{31FB5F02-75D9-401F-AACC-2ED8F936D484}">
      <dsp:nvSpPr>
        <dsp:cNvPr id="0" name=""/>
        <dsp:cNvSpPr/>
      </dsp:nvSpPr>
      <dsp:spPr>
        <a:xfrm>
          <a:off x="3792520" y="627730"/>
          <a:ext cx="558512" cy="558512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3918185" y="627730"/>
        <a:ext cx="307182" cy="420280"/>
      </dsp:txXfrm>
    </dsp:sp>
    <dsp:sp modelId="{93FB3FE7-597D-4686-8A6D-A3D858033B2E}">
      <dsp:nvSpPr>
        <dsp:cNvPr id="0" name=""/>
        <dsp:cNvSpPr/>
      </dsp:nvSpPr>
      <dsp:spPr>
        <a:xfrm>
          <a:off x="4119253" y="1606321"/>
          <a:ext cx="558512" cy="558512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4244918" y="1606321"/>
        <a:ext cx="307182" cy="420280"/>
      </dsp:txXfrm>
    </dsp:sp>
    <dsp:sp modelId="{4A7FB35D-3CA9-47C2-9730-16F2E1EA8D36}">
      <dsp:nvSpPr>
        <dsp:cNvPr id="0" name=""/>
        <dsp:cNvSpPr/>
      </dsp:nvSpPr>
      <dsp:spPr>
        <a:xfrm>
          <a:off x="4445985" y="2570591"/>
          <a:ext cx="558512" cy="55851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4571650" y="2570591"/>
        <a:ext cx="307182" cy="420280"/>
      </dsp:txXfrm>
    </dsp:sp>
    <dsp:sp modelId="{5E37A09A-7C0E-4DDF-9291-C986F76DC874}">
      <dsp:nvSpPr>
        <dsp:cNvPr id="0" name=""/>
        <dsp:cNvSpPr/>
      </dsp:nvSpPr>
      <dsp:spPr>
        <a:xfrm>
          <a:off x="4772717" y="3558729"/>
          <a:ext cx="558512" cy="558512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4898382" y="3558729"/>
        <a:ext cx="307182" cy="420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8C2F6-A150-4E1D-B926-5048F148C463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EB218-B754-41AB-8271-A1F3680A3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137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B218-B754-41AB-8271-A1F3680A34B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891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B218-B754-41AB-8271-A1F3680A34B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807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B218-B754-41AB-8271-A1F3680A34B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463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B218-B754-41AB-8271-A1F3680A34B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088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B218-B754-41AB-8271-A1F3680A34B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58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B218-B754-41AB-8271-A1F3680A34B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594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B218-B754-41AB-8271-A1F3680A34B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599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B218-B754-41AB-8271-A1F3680A34B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63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B218-B754-41AB-8271-A1F3680A34B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158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B218-B754-41AB-8271-A1F3680A34B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774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B218-B754-41AB-8271-A1F3680A34B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053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B218-B754-41AB-8271-A1F3680A34B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6321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B218-B754-41AB-8271-A1F3680A34B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300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B218-B754-41AB-8271-A1F3680A34B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5065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B218-B754-41AB-8271-A1F3680A34B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506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B218-B754-41AB-8271-A1F3680A34B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506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B218-B754-41AB-8271-A1F3680A34B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0380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B218-B754-41AB-8271-A1F3680A34B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732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B218-B754-41AB-8271-A1F3680A34B9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048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B218-B754-41AB-8271-A1F3680A34B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496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B218-B754-41AB-8271-A1F3680A34B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522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Apple SD Gothic Neo"/>
              </a:rPr>
              <a:t>질본은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 SD Gothic Neo"/>
              </a:rPr>
              <a:t> 중국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 SD Gothic Neo"/>
              </a:rPr>
              <a:t>푸단대학교로부터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 SD Gothic Neo"/>
              </a:rPr>
              <a:t> 신종 코로나의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 SD Gothic Neo"/>
              </a:rPr>
              <a:t>유전자염기서열을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 SD Gothic Neo"/>
              </a:rPr>
              <a:t> 입수해 분석한 결과 박쥐유래 사스 유사 코로나바이러스와 유사성이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 SD Gothic Neo"/>
              </a:rPr>
              <a:t>89.1%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 SD Gothic Neo"/>
              </a:rPr>
              <a:t>로 가장 높았다고 설명했다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 SD Gothic Neo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 SD Gothic Neo"/>
              </a:rPr>
              <a:t>중국 의료진과 호주 시드니대학 등으로 이뤄진 국제 전문가 그룹도 신종 코로나의 유전체를 분석한 결과 사스와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 SD Gothic Neo"/>
              </a:rPr>
              <a:t>80%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 SD Gothic Neo"/>
              </a:rPr>
              <a:t>유사하다는 결론을 얻었다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 SD Gothic 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B218-B754-41AB-8271-A1F3680A34B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083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B218-B754-41AB-8271-A1F3680A34B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25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잠복기와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증상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,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등과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같은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여러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공통점을 가진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COVID-19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와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SARS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의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확산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상황을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TDA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를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통해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위상적으로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분석하면서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새로운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결과가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도출되는지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알아보고자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해당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연구를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진행하였습니다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B218-B754-41AB-8271-A1F3680A34B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620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B218-B754-41AB-8271-A1F3680A34B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9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B218-B754-41AB-8271-A1F3680A34B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576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EB218-B754-41AB-8271-A1F3680A34B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580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6B4AC-C1A8-4974-A2C8-0834E01C3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8B404D-8F9E-4F3A-B42B-489082893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5003E6-BC24-44B0-A5C5-E6B5983B6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AF37-A7D0-425D-B3DF-49963D9B1929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F5615C-8369-4732-A90B-655FDA8A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D9E5FF-3C74-4A75-8158-3FECD04B9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C5157-ABE6-4DDD-A5EB-9A2FC83F3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965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27133-D88D-41E9-9478-51953ABF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3C9343-C2B8-417B-A633-A868C344F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3E82E2-FBE5-4B2F-AB98-3306E0941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AF37-A7D0-425D-B3DF-49963D9B1929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A90391-CE63-4C0A-8CE4-A901AA16A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2BFE33-A7C3-47E9-B5F4-B7B230F0B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C5157-ABE6-4DDD-A5EB-9A2FC83F3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279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9E488E-0D64-4F0F-BD14-304A86FF23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321FF1-1FAA-4D8D-9239-42E095FE3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38C41D-B082-405C-8A5B-E09A1374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AF37-A7D0-425D-B3DF-49963D9B1929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4A4E92-FCB9-4E89-95A5-C665260F4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A7990-C6B1-451D-9BD8-A70360459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C5157-ABE6-4DDD-A5EB-9A2FC83F3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04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6BFFC-0AC1-412D-8E93-D625D9DDB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4E4F54-5FA8-4A4B-95E6-11523D253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746739-CBA1-45D2-8CD5-C50335FC1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AF37-A7D0-425D-B3DF-49963D9B1929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C2DAFC-8048-4D16-A2EA-049E0F13B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DD1004-7979-4304-B85E-4928F3CC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C5157-ABE6-4DDD-A5EB-9A2FC83F3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956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193C46-4685-4677-A872-3BBCF7BD1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CA6B17-5E37-4774-8BF1-DACA9924D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4A5E7-1A39-419F-8F0B-7634B6D00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AF37-A7D0-425D-B3DF-49963D9B1929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071456-0F17-4CCC-BB7C-EE419DAA2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85660-BACB-430B-8928-7E84628E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C5157-ABE6-4DDD-A5EB-9A2FC83F3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393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22B814-750F-45C3-9981-7EE7886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37757-A3C3-41A0-B4A3-3BE0623DB4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585511-0C67-465A-B89E-7E37A44E1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164BCB-313E-4418-ABDC-64DA61133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AF37-A7D0-425D-B3DF-49963D9B1929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2DB12F-3FFB-4CFE-B8A9-B07054206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2393AA-C33B-4040-B673-FC3EC8C17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C5157-ABE6-4DDD-A5EB-9A2FC83F3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714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5B81FD-E75B-4149-97C4-E42E90C7D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4ABBBB-2DFF-49AA-A5EC-1F8CB826D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26CFEC-1261-46AF-86FF-44B40A634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0F35F38-B2E6-4BA9-A01E-73B4F5B987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24E346-644F-423D-8DBB-335FF7B35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D1CA7D0-B8BB-4615-8F57-693517BAA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AF37-A7D0-425D-B3DF-49963D9B1929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DFFEDB-FCF7-4B12-A4F4-4EF7394E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0260FB-FC93-4023-B2C0-A5D36F511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C5157-ABE6-4DDD-A5EB-9A2FC83F3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341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A35E0-7CCE-47F9-A886-D61298B54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E51CC7-8FBF-4060-95E7-C2A8CD40E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AF37-A7D0-425D-B3DF-49963D9B1929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66D502-079A-44E6-A9C8-A6991FA8D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BA8426-808A-4677-85AF-6120983D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C5157-ABE6-4DDD-A5EB-9A2FC83F3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229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A4EC7F-90F6-405D-8000-185275210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AF37-A7D0-425D-B3DF-49963D9B1929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060C75-1834-4A80-ACD5-3D19E04BD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3D3E5D-6B9C-41BA-94E9-DAD2506CE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C5157-ABE6-4DDD-A5EB-9A2FC83F3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476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52E3A-002F-4563-B704-3AD790A47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87D930-7848-4EDB-98ED-3FE99BECC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DB9E96-4CDC-4610-9A6B-9AC297E38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753751-8858-40B7-9958-82BF73D4B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AF37-A7D0-425D-B3DF-49963D9B1929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B278C-7ED6-4AB4-A291-E4A67D9E8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E8E5B4-92F0-4499-B6A5-59E808790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C5157-ABE6-4DDD-A5EB-9A2FC83F3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4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5B729E-BD11-4355-A19C-499C40ADE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EFA284-F9C1-40C5-B60D-E1D00501A7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B45D15-02E0-42B8-9191-E5FA86104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7B4A70-F0EC-4C91-876D-92A438531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4AF37-A7D0-425D-B3DF-49963D9B1929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17F562-9302-4841-A434-DA4B82914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BCBEC7-C2FC-4BC5-869A-0206DECC1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C5157-ABE6-4DDD-A5EB-9A2FC83F3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476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3A88FE-C609-424A-9872-55E4D266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10C8F5-218D-48D5-AE55-642561E4A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D5A475-9C56-41B3-B4BB-5BD90AF980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4AF37-A7D0-425D-B3DF-49963D9B1929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2FD78D-8AD3-444F-AE90-73B3592F7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9403BD-0C8D-4919-9579-54D20D8D0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C5157-ABE6-4DDD-A5EB-9A2FC83F3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04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xcelsior-cjh.tistory.com/167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excelsior-cjh.tistory.com/167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9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Ayasdi/ayasdi-energy-summi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hyperlink" Target="https://www.groundai.com/project/persistent-homology-based-machine-learning-and-its-applications-a-survey/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An-example-barcode-diagram-of-a-filtration-b-k-d-i-is-the-number-of-horizontal_fig1_312083129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opological-barcode-left-and-persistence-diagram-right-of-the-sphere3d-sample-dataset_fig1_326911777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43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45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png"/><Relationship Id="rId18" Type="http://schemas.openxmlformats.org/officeDocument/2006/relationships/image" Target="../media/image141.png"/><Relationship Id="rId26" Type="http://schemas.openxmlformats.org/officeDocument/2006/relationships/image" Target="../media/image149.png"/><Relationship Id="rId39" Type="http://schemas.openxmlformats.org/officeDocument/2006/relationships/image" Target="../media/image162.png"/><Relationship Id="rId3" Type="http://schemas.openxmlformats.org/officeDocument/2006/relationships/image" Target="../media/image125.png"/><Relationship Id="rId21" Type="http://schemas.openxmlformats.org/officeDocument/2006/relationships/image" Target="../media/image144.png"/><Relationship Id="rId34" Type="http://schemas.openxmlformats.org/officeDocument/2006/relationships/image" Target="../media/image157.png"/><Relationship Id="rId42" Type="http://schemas.openxmlformats.org/officeDocument/2006/relationships/image" Target="../media/image165.png"/><Relationship Id="rId47" Type="http://schemas.openxmlformats.org/officeDocument/2006/relationships/image" Target="../media/image170.png"/><Relationship Id="rId50" Type="http://schemas.openxmlformats.org/officeDocument/2006/relationships/image" Target="../media/image173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5" Type="http://schemas.openxmlformats.org/officeDocument/2006/relationships/image" Target="../media/image148.png"/><Relationship Id="rId33" Type="http://schemas.openxmlformats.org/officeDocument/2006/relationships/image" Target="../media/image156.png"/><Relationship Id="rId38" Type="http://schemas.openxmlformats.org/officeDocument/2006/relationships/image" Target="../media/image161.png"/><Relationship Id="rId46" Type="http://schemas.openxmlformats.org/officeDocument/2006/relationships/image" Target="../media/image169.png"/><Relationship Id="rId2" Type="http://schemas.openxmlformats.org/officeDocument/2006/relationships/image" Target="../media/image124.png"/><Relationship Id="rId16" Type="http://schemas.openxmlformats.org/officeDocument/2006/relationships/image" Target="../media/image138.png"/><Relationship Id="rId20" Type="http://schemas.openxmlformats.org/officeDocument/2006/relationships/image" Target="../media/image143.png"/><Relationship Id="rId29" Type="http://schemas.openxmlformats.org/officeDocument/2006/relationships/image" Target="../media/image152.png"/><Relationship Id="rId41" Type="http://schemas.openxmlformats.org/officeDocument/2006/relationships/image" Target="../media/image164.png"/><Relationship Id="rId54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24" Type="http://schemas.openxmlformats.org/officeDocument/2006/relationships/image" Target="../media/image147.png"/><Relationship Id="rId32" Type="http://schemas.openxmlformats.org/officeDocument/2006/relationships/image" Target="../media/image155.png"/><Relationship Id="rId37" Type="http://schemas.openxmlformats.org/officeDocument/2006/relationships/image" Target="../media/image160.png"/><Relationship Id="rId40" Type="http://schemas.openxmlformats.org/officeDocument/2006/relationships/image" Target="../media/image163.png"/><Relationship Id="rId45" Type="http://schemas.openxmlformats.org/officeDocument/2006/relationships/image" Target="../media/image168.png"/><Relationship Id="rId53" Type="http://schemas.openxmlformats.org/officeDocument/2006/relationships/image" Target="../media/image176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23" Type="http://schemas.openxmlformats.org/officeDocument/2006/relationships/image" Target="../media/image146.png"/><Relationship Id="rId28" Type="http://schemas.openxmlformats.org/officeDocument/2006/relationships/image" Target="../media/image151.png"/><Relationship Id="rId36" Type="http://schemas.openxmlformats.org/officeDocument/2006/relationships/image" Target="../media/image159.png"/><Relationship Id="rId49" Type="http://schemas.openxmlformats.org/officeDocument/2006/relationships/image" Target="../media/image172.png"/><Relationship Id="rId10" Type="http://schemas.openxmlformats.org/officeDocument/2006/relationships/image" Target="../media/image132.png"/><Relationship Id="rId19" Type="http://schemas.openxmlformats.org/officeDocument/2006/relationships/image" Target="../media/image142.png"/><Relationship Id="rId31" Type="http://schemas.openxmlformats.org/officeDocument/2006/relationships/image" Target="../media/image154.png"/><Relationship Id="rId44" Type="http://schemas.openxmlformats.org/officeDocument/2006/relationships/image" Target="../media/image167.png"/><Relationship Id="rId52" Type="http://schemas.openxmlformats.org/officeDocument/2006/relationships/image" Target="../media/image175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Relationship Id="rId22" Type="http://schemas.openxmlformats.org/officeDocument/2006/relationships/image" Target="../media/image145.png"/><Relationship Id="rId27" Type="http://schemas.openxmlformats.org/officeDocument/2006/relationships/image" Target="../media/image150.png"/><Relationship Id="rId30" Type="http://schemas.openxmlformats.org/officeDocument/2006/relationships/image" Target="../media/image153.png"/><Relationship Id="rId35" Type="http://schemas.openxmlformats.org/officeDocument/2006/relationships/image" Target="../media/image158.png"/><Relationship Id="rId43" Type="http://schemas.openxmlformats.org/officeDocument/2006/relationships/image" Target="../media/image166.png"/><Relationship Id="rId48" Type="http://schemas.openxmlformats.org/officeDocument/2006/relationships/image" Target="../media/image171.png"/><Relationship Id="rId8" Type="http://schemas.openxmlformats.org/officeDocument/2006/relationships/image" Target="../media/image130.png"/><Relationship Id="rId51" Type="http://schemas.openxmlformats.org/officeDocument/2006/relationships/image" Target="../media/image17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lacksdid93.wixsite.com/930724/post/data-statistical-analysis-gyeongyeong-deiteo-bunseog-gico" TargetMode="External"/><Relationship Id="rId5" Type="http://schemas.openxmlformats.org/officeDocument/2006/relationships/hyperlink" Target="https://www.wired.com/2013/01/data-viz-ayasdi-iris/" TargetMode="Externa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xcelsior-cjh.tistory.com/16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167174" y="0"/>
            <a:ext cx="4071966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95802" y="2071678"/>
            <a:ext cx="32861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돋움" pitchFamily="50" charset="-127"/>
              </a:rPr>
              <a:t>Analysis on the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a typeface="돋움" pitchFamily="50" charset="-127"/>
              </a:rPr>
              <a:t>Spread of infectious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a typeface="돋움" pitchFamily="50" charset="-127"/>
              </a:rPr>
              <a:t>Diseases through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a typeface="돋움" pitchFamily="50" charset="-127"/>
              </a:rPr>
              <a:t>TDA</a:t>
            </a:r>
            <a:endParaRPr lang="ko-KR" altLang="en-US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167306" y="4786322"/>
            <a:ext cx="2071702" cy="1588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381620" y="4929198"/>
            <a:ext cx="164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김지수</a:t>
            </a:r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ko-KR" altLang="en-US" sz="1400" dirty="0" err="1">
                <a:solidFill>
                  <a:schemeClr val="bg1"/>
                </a:solidFill>
              </a:rPr>
              <a:t>전다연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정원석</a:t>
            </a:r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ko-KR" altLang="en-US" sz="1400" dirty="0">
                <a:solidFill>
                  <a:schemeClr val="bg1"/>
                </a:solidFill>
              </a:rPr>
              <a:t>정유석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24364" y="1285860"/>
            <a:ext cx="3357586" cy="45005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B92C7DE-C6E0-4D9C-934E-88696203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125096"/>
            <a:ext cx="3346301" cy="101342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수학적 이론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952D62-44C4-4396-9D7D-7CA6376F953B}"/>
              </a:ext>
            </a:extLst>
          </p:cNvPr>
          <p:cNvCxnSpPr>
            <a:cxnSpLocks/>
          </p:cNvCxnSpPr>
          <p:nvPr/>
        </p:nvCxnSpPr>
        <p:spPr>
          <a:xfrm flipV="1">
            <a:off x="598170" y="982980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ED9C1F-4D99-4CF6-A734-A12280FC0A82}"/>
              </a:ext>
            </a:extLst>
          </p:cNvPr>
          <p:cNvSpPr txBox="1"/>
          <p:nvPr/>
        </p:nvSpPr>
        <p:spPr>
          <a:xfrm>
            <a:off x="598170" y="1124627"/>
            <a:ext cx="438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PCA - </a:t>
            </a:r>
            <a:r>
              <a:rPr lang="ko-KR" altLang="en-US" sz="1600" dirty="0"/>
              <a:t>분산보존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0EE9D0-A586-416E-BEF0-D024328CB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251" y="2035982"/>
            <a:ext cx="6429579" cy="31793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15371B-822C-441C-B1F1-883B2D7B95AD}"/>
              </a:ext>
            </a:extLst>
          </p:cNvPr>
          <p:cNvSpPr txBox="1"/>
          <p:nvPr/>
        </p:nvSpPr>
        <p:spPr>
          <a:xfrm>
            <a:off x="765147" y="2360621"/>
            <a:ext cx="429983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데이터의 분산이 최대가 되는 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= </a:t>
            </a:r>
            <a:r>
              <a:rPr lang="ko-KR" altLang="en-US" dirty="0"/>
              <a:t>원본 데이터 셋과 투영된 데이터 셋 간의 </a:t>
            </a:r>
            <a:r>
              <a:rPr lang="ko-KR" altLang="en-US" u="sng" dirty="0"/>
              <a:t>평균 제곱 거리</a:t>
            </a:r>
            <a:r>
              <a:rPr lang="ko-KR" altLang="en-US" dirty="0"/>
              <a:t>를 </a:t>
            </a:r>
            <a:r>
              <a:rPr lang="ko-KR" altLang="en-US" b="1" dirty="0"/>
              <a:t>최소화</a:t>
            </a:r>
            <a:r>
              <a:rPr lang="ko-KR" altLang="en-US" dirty="0"/>
              <a:t> 하는 축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85C52E-A218-4E0A-98BC-E6075975F323}"/>
              </a:ext>
            </a:extLst>
          </p:cNvPr>
          <p:cNvSpPr txBox="1"/>
          <p:nvPr/>
        </p:nvSpPr>
        <p:spPr>
          <a:xfrm>
            <a:off x="9613036" y="6581001"/>
            <a:ext cx="31441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3"/>
              </a:rPr>
              <a:t>https://excelsior-cjh.tistory.com/167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90920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C11B181-AF6A-4BAE-9FA7-7092E2C0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125096"/>
            <a:ext cx="3346301" cy="101342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수학적 이론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B692A5D-B34D-4E42-A6F0-EB044D89512E}"/>
              </a:ext>
            </a:extLst>
          </p:cNvPr>
          <p:cNvCxnSpPr>
            <a:cxnSpLocks/>
          </p:cNvCxnSpPr>
          <p:nvPr/>
        </p:nvCxnSpPr>
        <p:spPr>
          <a:xfrm flipV="1">
            <a:off x="598170" y="982980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B8EAFC-25F6-42A6-B00A-2DC283B52CAF}"/>
              </a:ext>
            </a:extLst>
          </p:cNvPr>
          <p:cNvSpPr txBox="1"/>
          <p:nvPr/>
        </p:nvSpPr>
        <p:spPr>
          <a:xfrm>
            <a:off x="598170" y="1124627"/>
            <a:ext cx="438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PCA - </a:t>
            </a:r>
            <a:r>
              <a:rPr lang="ko-KR" altLang="en-US" sz="1600" dirty="0"/>
              <a:t>주성분 </a:t>
            </a:r>
            <a:r>
              <a:rPr lang="en-US" altLang="ko-KR" sz="1600" dirty="0"/>
              <a:t>(Principal Component)</a:t>
            </a:r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AFD29B-DD73-4172-AA72-06B453A94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76" y="2370475"/>
            <a:ext cx="5749881" cy="3001256"/>
          </a:xfrm>
          <a:prstGeom prst="rect">
            <a:avLst/>
          </a:prstGeom>
        </p:spPr>
      </p:pic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1C45D3CF-5CE8-4623-BC4C-8340C552F6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5244966"/>
              </p:ext>
            </p:extLst>
          </p:nvPr>
        </p:nvGraphicFramePr>
        <p:xfrm>
          <a:off x="6509699" y="1138518"/>
          <a:ext cx="5682301" cy="4773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A240578-A9D7-489E-9B18-BEDF831084CA}"/>
              </a:ext>
            </a:extLst>
          </p:cNvPr>
          <p:cNvSpPr txBox="1"/>
          <p:nvPr/>
        </p:nvSpPr>
        <p:spPr>
          <a:xfrm>
            <a:off x="9590104" y="6581001"/>
            <a:ext cx="27409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9"/>
              </a:rPr>
              <a:t>https://excelsior-cjh.tistory.com/167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97560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B92C7DE-C6E0-4D9C-934E-88696203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125096"/>
            <a:ext cx="3346301" cy="101342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수학적 이론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952D62-44C4-4396-9D7D-7CA6376F953B}"/>
              </a:ext>
            </a:extLst>
          </p:cNvPr>
          <p:cNvCxnSpPr>
            <a:cxnSpLocks/>
          </p:cNvCxnSpPr>
          <p:nvPr/>
        </p:nvCxnSpPr>
        <p:spPr>
          <a:xfrm flipV="1">
            <a:off x="598170" y="982980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ED9C1F-4D99-4CF6-A734-A12280FC0A82}"/>
              </a:ext>
            </a:extLst>
          </p:cNvPr>
          <p:cNvSpPr txBox="1"/>
          <p:nvPr/>
        </p:nvSpPr>
        <p:spPr>
          <a:xfrm>
            <a:off x="598170" y="1124627"/>
            <a:ext cx="438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PCA - </a:t>
            </a:r>
            <a:r>
              <a:rPr lang="ko-KR" altLang="en-US" sz="1600" dirty="0"/>
              <a:t>공분산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4B92A9-622A-4E40-8D94-18C3172E9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13" y="1840865"/>
            <a:ext cx="3679990" cy="28487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83D7E0-7C01-4EAB-834A-99961C0DB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374" y="5123207"/>
            <a:ext cx="2741129" cy="6889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CA9254C-8407-42E0-893D-BC6E78F8E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170" y="954134"/>
            <a:ext cx="4960303" cy="22413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3E1790-364D-4F21-B6A1-4A9903EA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425" b="16619"/>
          <a:stretch/>
        </p:blipFill>
        <p:spPr>
          <a:xfrm>
            <a:off x="6077161" y="4353717"/>
            <a:ext cx="4889835" cy="1908312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E0F5747C-2E2C-4E01-8EC9-EEC72F2D0EE1}"/>
              </a:ext>
            </a:extLst>
          </p:cNvPr>
          <p:cNvSpPr/>
          <p:nvPr/>
        </p:nvSpPr>
        <p:spPr>
          <a:xfrm>
            <a:off x="8183920" y="3195456"/>
            <a:ext cx="681784" cy="991925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0BF546-E84C-4B47-A707-612CC41CDC2E}"/>
              </a:ext>
            </a:extLst>
          </p:cNvPr>
          <p:cNvSpPr txBox="1"/>
          <p:nvPr/>
        </p:nvSpPr>
        <p:spPr>
          <a:xfrm>
            <a:off x="8006963" y="3429000"/>
            <a:ext cx="1717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벡터로 표현</a:t>
            </a:r>
          </a:p>
        </p:txBody>
      </p:sp>
    </p:spTree>
    <p:extLst>
      <p:ext uri="{BB962C8B-B14F-4D97-AF65-F5344CB8AC3E}">
        <p14:creationId xmlns:p14="http://schemas.microsoft.com/office/powerpoint/2010/main" val="507739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B92C7DE-C6E0-4D9C-934E-88696203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125096"/>
            <a:ext cx="3346301" cy="101342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수학적 이론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952D62-44C4-4396-9D7D-7CA6376F953B}"/>
              </a:ext>
            </a:extLst>
          </p:cNvPr>
          <p:cNvCxnSpPr>
            <a:cxnSpLocks/>
          </p:cNvCxnSpPr>
          <p:nvPr/>
        </p:nvCxnSpPr>
        <p:spPr>
          <a:xfrm flipV="1">
            <a:off x="598170" y="982980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ED9C1F-4D99-4CF6-A734-A12280FC0A82}"/>
              </a:ext>
            </a:extLst>
          </p:cNvPr>
          <p:cNvSpPr txBox="1"/>
          <p:nvPr/>
        </p:nvSpPr>
        <p:spPr>
          <a:xfrm>
            <a:off x="598170" y="1124627"/>
            <a:ext cx="438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PCA - </a:t>
            </a:r>
            <a:r>
              <a:rPr lang="ko-KR" altLang="en-US" sz="1600" dirty="0"/>
              <a:t>공분산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ADE67C-3C4C-4DAC-834E-31006BB666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94" b="-965"/>
          <a:stretch/>
        </p:blipFill>
        <p:spPr>
          <a:xfrm>
            <a:off x="958983" y="2150964"/>
            <a:ext cx="6411876" cy="28106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E25977-C0B2-4EDE-B8CD-5B772ED0F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897" y="3221011"/>
            <a:ext cx="2870873" cy="6436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16881F-A747-4CBD-BBF8-CCED52A06B71}"/>
              </a:ext>
            </a:extLst>
          </p:cNvPr>
          <p:cNvSpPr txBox="1"/>
          <p:nvPr/>
        </p:nvSpPr>
        <p:spPr>
          <a:xfrm flipH="1">
            <a:off x="2333624" y="2740819"/>
            <a:ext cx="45719" cy="1846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6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B441D5-D3E6-4ED4-8D70-C2B792344109}"/>
              </a:ext>
            </a:extLst>
          </p:cNvPr>
          <p:cNvSpPr/>
          <p:nvPr/>
        </p:nvSpPr>
        <p:spPr>
          <a:xfrm>
            <a:off x="6045200" y="4743450"/>
            <a:ext cx="63500" cy="12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485B3F-7154-4631-B49A-0C7DADD9CDF1}"/>
                  </a:ext>
                </a:extLst>
              </p:cNvPr>
              <p:cNvSpPr txBox="1"/>
              <p:nvPr/>
            </p:nvSpPr>
            <p:spPr>
              <a:xfrm>
                <a:off x="6045200" y="4708624"/>
                <a:ext cx="77391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485B3F-7154-4631-B49A-0C7DADD9C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200" y="4708624"/>
                <a:ext cx="77391" cy="153888"/>
              </a:xfrm>
              <a:prstGeom prst="rect">
                <a:avLst/>
              </a:prstGeom>
              <a:blipFill>
                <a:blip r:embed="rId4"/>
                <a:stretch>
                  <a:fillRect l="-50000" r="-4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AF5B404A-F422-4D72-98A9-40E3B049103C}"/>
              </a:ext>
            </a:extLst>
          </p:cNvPr>
          <p:cNvSpPr/>
          <p:nvPr/>
        </p:nvSpPr>
        <p:spPr>
          <a:xfrm>
            <a:off x="4738977" y="4456705"/>
            <a:ext cx="3275938" cy="556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B3DF43-6FE1-4757-9500-40830E51608F}"/>
              </a:ext>
            </a:extLst>
          </p:cNvPr>
          <p:cNvSpPr/>
          <p:nvPr/>
        </p:nvSpPr>
        <p:spPr>
          <a:xfrm rot="5400000">
            <a:off x="4012760" y="3293770"/>
            <a:ext cx="1904565" cy="579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D8E8950-8471-4B9B-BA66-9BCF2460F43C}"/>
              </a:ext>
            </a:extLst>
          </p:cNvPr>
          <p:cNvCxnSpPr>
            <a:cxnSpLocks/>
          </p:cNvCxnSpPr>
          <p:nvPr/>
        </p:nvCxnSpPr>
        <p:spPr>
          <a:xfrm>
            <a:off x="4913906" y="2854518"/>
            <a:ext cx="0" cy="430549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CD9CEB-B754-48E1-92F1-492B6504438B}"/>
              </a:ext>
            </a:extLst>
          </p:cNvPr>
          <p:cNvCxnSpPr>
            <a:cxnSpLocks/>
          </p:cNvCxnSpPr>
          <p:nvPr/>
        </p:nvCxnSpPr>
        <p:spPr>
          <a:xfrm>
            <a:off x="4913906" y="4004733"/>
            <a:ext cx="0" cy="376211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991240-FD59-4976-AE62-7EF54A122142}"/>
                  </a:ext>
                </a:extLst>
              </p:cNvPr>
              <p:cNvSpPr txBox="1"/>
              <p:nvPr/>
            </p:nvSpPr>
            <p:spPr>
              <a:xfrm flipH="1">
                <a:off x="4624230" y="3306180"/>
                <a:ext cx="579352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3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991240-FD59-4976-AE62-7EF54A122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624230" y="3306180"/>
                <a:ext cx="57935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C90941F-C281-4247-BF34-C6862691EADA}"/>
              </a:ext>
            </a:extLst>
          </p:cNvPr>
          <p:cNvSpPr txBox="1"/>
          <p:nvPr/>
        </p:nvSpPr>
        <p:spPr>
          <a:xfrm>
            <a:off x="4913906" y="3518930"/>
            <a:ext cx="32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궁서" panose="02030600000101010101" pitchFamily="18" charset="-127"/>
                <a:ea typeface="HY궁서" panose="02030600000101010101" pitchFamily="18" charset="-127"/>
              </a:rPr>
              <a:t>1</a:t>
            </a:r>
            <a:endParaRPr lang="ko-KR" altLang="en-US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FFA16F9-8AA1-44A9-A2B0-650DCF3E6C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4243" y="4947548"/>
            <a:ext cx="4399492" cy="43097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05BB2FA-3E79-44C2-A33C-E290934862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9343" y="5501877"/>
            <a:ext cx="843701" cy="40497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5981A47-1566-4623-9DA8-7C6E9F8ED4B4}"/>
              </a:ext>
            </a:extLst>
          </p:cNvPr>
          <p:cNvSpPr txBox="1"/>
          <p:nvPr/>
        </p:nvSpPr>
        <p:spPr>
          <a:xfrm>
            <a:off x="1535642" y="5015929"/>
            <a:ext cx="231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열벡터의 평균은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6CA48-C6A8-47F6-AE74-A1DA6DD7E6F3}"/>
              </a:ext>
            </a:extLst>
          </p:cNvPr>
          <p:cNvSpPr txBox="1"/>
          <p:nvPr/>
        </p:nvSpPr>
        <p:spPr>
          <a:xfrm>
            <a:off x="8161241" y="5009187"/>
            <a:ext cx="195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4DEBD3-D4C9-4FA6-9DE6-C554170D54FA}"/>
              </a:ext>
            </a:extLst>
          </p:cNvPr>
          <p:cNvSpPr txBox="1"/>
          <p:nvPr/>
        </p:nvSpPr>
        <p:spPr>
          <a:xfrm>
            <a:off x="1535642" y="5545421"/>
            <a:ext cx="542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 때</a:t>
            </a:r>
            <a:r>
              <a:rPr lang="en-US" altLang="ko-KR" dirty="0"/>
              <a:t>,	         </a:t>
            </a:r>
            <a:r>
              <a:rPr lang="ko-KR" altLang="en-US" dirty="0"/>
              <a:t>를 편차라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9930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B92C7DE-C6E0-4D9C-934E-88696203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125096"/>
            <a:ext cx="3346301" cy="101342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수학적 이론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952D62-44C4-4396-9D7D-7CA6376F953B}"/>
              </a:ext>
            </a:extLst>
          </p:cNvPr>
          <p:cNvCxnSpPr>
            <a:cxnSpLocks/>
          </p:cNvCxnSpPr>
          <p:nvPr/>
        </p:nvCxnSpPr>
        <p:spPr>
          <a:xfrm flipV="1">
            <a:off x="598170" y="982980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ED9C1F-4D99-4CF6-A734-A12280FC0A82}"/>
              </a:ext>
            </a:extLst>
          </p:cNvPr>
          <p:cNvSpPr txBox="1"/>
          <p:nvPr/>
        </p:nvSpPr>
        <p:spPr>
          <a:xfrm>
            <a:off x="598170" y="1124627"/>
            <a:ext cx="438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PCA </a:t>
            </a:r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EC987E-1E8F-4F07-95D4-F2B2BD15F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872" y="1857584"/>
            <a:ext cx="5057775" cy="4219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664910-51A2-42A4-A671-9B42E8BB5614}"/>
                  </a:ext>
                </a:extLst>
              </p:cNvPr>
              <p:cNvSpPr txBox="1"/>
              <p:nvPr/>
            </p:nvSpPr>
            <p:spPr>
              <a:xfrm>
                <a:off x="912000" y="2258311"/>
                <a:ext cx="5184000" cy="1655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평균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으로 조정한 데이터 셋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endParaRPr lang="en-US" altLang="ko-KR" sz="8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	-&gt; </a:t>
                </a:r>
                <a:r>
                  <a:rPr lang="ko-KR" altLang="en-US" dirty="0"/>
                  <a:t>단위벡터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ko-KR" altLang="en-US" dirty="0"/>
                  <a:t> 인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임의의 축 </a:t>
                </a:r>
                <a:r>
                  <a:rPr lang="en-US" altLang="ko-KR" dirty="0"/>
                  <a:t>P </a:t>
                </a:r>
                <a:r>
                  <a:rPr lang="ko-KR" altLang="en-US" dirty="0"/>
                  <a:t>에 투영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endParaRPr lang="en-US" altLang="ko-KR" sz="8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	-&gt;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ko-KR" altLang="en-US" dirty="0"/>
                  <a:t>의 투영된 결과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664910-51A2-42A4-A671-9B42E8BB5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00" y="2258311"/>
                <a:ext cx="5184000" cy="1655390"/>
              </a:xfrm>
              <a:prstGeom prst="rect">
                <a:avLst/>
              </a:prstGeom>
              <a:blipFill>
                <a:blip r:embed="rId4"/>
                <a:stretch>
                  <a:fillRect l="-1059" b="-47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50CA5CE-2EB8-4C49-A6C9-BD4529939703}"/>
              </a:ext>
            </a:extLst>
          </p:cNvPr>
          <p:cNvSpPr txBox="1"/>
          <p:nvPr/>
        </p:nvSpPr>
        <p:spPr>
          <a:xfrm>
            <a:off x="291308" y="4999099"/>
            <a:ext cx="308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∴ </a:t>
            </a:r>
            <a:r>
              <a:rPr lang="en-US" altLang="ko-KR" dirty="0"/>
              <a:t>PCA </a:t>
            </a:r>
            <a:r>
              <a:rPr lang="ko-KR" altLang="en-US" dirty="0"/>
              <a:t>는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16E1365-3B35-4320-B859-462A368E4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052" y="4951756"/>
            <a:ext cx="1762640" cy="4432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6AB4A0-6E2C-49B4-87B0-67AE96ED7AD3}"/>
              </a:ext>
            </a:extLst>
          </p:cNvPr>
          <p:cNvSpPr txBox="1"/>
          <p:nvPr/>
        </p:nvSpPr>
        <p:spPr>
          <a:xfrm>
            <a:off x="3190170" y="4988739"/>
            <a:ext cx="596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를</a:t>
            </a:r>
            <a:r>
              <a:rPr lang="ko-KR" altLang="en-US" dirty="0"/>
              <a:t> 목적함수로 하는 최대화 문제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FB646E6-199D-49C0-8601-ADFC35D15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2429" y="5477372"/>
            <a:ext cx="1815517" cy="55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5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B92C7DE-C6E0-4D9C-934E-88696203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125096"/>
            <a:ext cx="3346301" cy="101342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수학적 이론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952D62-44C4-4396-9D7D-7CA6376F953B}"/>
              </a:ext>
            </a:extLst>
          </p:cNvPr>
          <p:cNvCxnSpPr>
            <a:cxnSpLocks/>
          </p:cNvCxnSpPr>
          <p:nvPr/>
        </p:nvCxnSpPr>
        <p:spPr>
          <a:xfrm flipV="1">
            <a:off x="598170" y="982980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ED9C1F-4D99-4CF6-A734-A12280FC0A82}"/>
              </a:ext>
            </a:extLst>
          </p:cNvPr>
          <p:cNvSpPr txBox="1"/>
          <p:nvPr/>
        </p:nvSpPr>
        <p:spPr>
          <a:xfrm>
            <a:off x="598170" y="1124627"/>
            <a:ext cx="438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PCA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98FA22-85C3-4451-A6F1-880ED8A8A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676" y="1840865"/>
            <a:ext cx="3626761" cy="587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63D111-2744-4AA1-A724-D1FFFFF16027}"/>
              </a:ext>
            </a:extLst>
          </p:cNvPr>
          <p:cNvSpPr txBox="1"/>
          <p:nvPr/>
        </p:nvSpPr>
        <p:spPr>
          <a:xfrm>
            <a:off x="1758829" y="1928490"/>
            <a:ext cx="296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라그랑지</a:t>
            </a:r>
            <a:r>
              <a:rPr lang="ko-KR" altLang="en-US" dirty="0"/>
              <a:t> 함수 </a:t>
            </a:r>
            <a:r>
              <a:rPr lang="en-US" altLang="ko-KR" dirty="0"/>
              <a:t>L</a:t>
            </a:r>
            <a:r>
              <a:rPr lang="ko-KR" altLang="en-US" dirty="0"/>
              <a:t>로 표현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C8F64A-9E0B-4E79-976A-A7B16A6A0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628" y="2668784"/>
            <a:ext cx="3043877" cy="23209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529157-B8EE-42A0-B34A-B2B0D49C954A}"/>
                  </a:ext>
                </a:extLst>
              </p:cNvPr>
              <p:cNvSpPr txBox="1"/>
              <p:nvPr/>
            </p:nvSpPr>
            <p:spPr>
              <a:xfrm>
                <a:off x="2020957" y="5303377"/>
                <a:ext cx="9326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즉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⃗"/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altLang="ko-KR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𝜆</m:t>
                    </m:r>
                    <m:acc>
                      <m:accPr>
                        <m:chr m:val="⃗"/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만족하는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ko-KR" altLang="en-US" dirty="0"/>
                  <a:t>가 바로 분산             를 최대화 한다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529157-B8EE-42A0-B34A-B2B0D49C9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57" y="5303377"/>
                <a:ext cx="9326880" cy="369332"/>
              </a:xfrm>
              <a:prstGeom prst="rect">
                <a:avLst/>
              </a:prstGeom>
              <a:blipFill>
                <a:blip r:embed="rId4"/>
                <a:stretch>
                  <a:fillRect l="-588" t="-1967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AB9A8755-F0D4-4C1F-9AF0-D9B730186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707" y="5303377"/>
            <a:ext cx="85474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5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B92C7DE-C6E0-4D9C-934E-88696203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125096"/>
            <a:ext cx="3346301" cy="101342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수학적 이론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952D62-44C4-4396-9D7D-7CA6376F953B}"/>
              </a:ext>
            </a:extLst>
          </p:cNvPr>
          <p:cNvCxnSpPr>
            <a:cxnSpLocks/>
          </p:cNvCxnSpPr>
          <p:nvPr/>
        </p:nvCxnSpPr>
        <p:spPr>
          <a:xfrm flipV="1">
            <a:off x="598170" y="982980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ED9C1F-4D99-4CF6-A734-A12280FC0A82}"/>
              </a:ext>
            </a:extLst>
          </p:cNvPr>
          <p:cNvSpPr txBox="1"/>
          <p:nvPr/>
        </p:nvSpPr>
        <p:spPr>
          <a:xfrm>
            <a:off x="598170" y="1124627"/>
            <a:ext cx="438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Persistent homology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B8F369-AB2B-4F96-9576-78F4AE2DED36}"/>
              </a:ext>
            </a:extLst>
          </p:cNvPr>
          <p:cNvSpPr txBox="1"/>
          <p:nvPr/>
        </p:nvSpPr>
        <p:spPr>
          <a:xfrm>
            <a:off x="828941" y="1840865"/>
            <a:ext cx="103214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Persistent Homology</a:t>
            </a:r>
          </a:p>
          <a:p>
            <a:endParaRPr lang="en-US" altLang="ko-KR" sz="2000" dirty="0"/>
          </a:p>
          <a:p>
            <a:r>
              <a:rPr lang="en-US" altLang="ko-KR" sz="2000" dirty="0"/>
              <a:t>  : </a:t>
            </a:r>
            <a:r>
              <a:rPr lang="ko-KR" altLang="en-US" sz="2000" dirty="0"/>
              <a:t>여러 유형의 데이터를 여러 해상도에서 관측하고 지속성 있게 나타나는 </a:t>
            </a:r>
            <a:r>
              <a:rPr lang="ko-KR" altLang="en-US" sz="2000" u="sng" dirty="0"/>
              <a:t>위상적 특성</a:t>
            </a:r>
            <a:r>
              <a:rPr lang="ko-KR" altLang="en-US" sz="2000" dirty="0"/>
              <a:t>을 추려내는 방법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위상적 특성 중 </a:t>
            </a:r>
            <a:r>
              <a:rPr lang="en-US" altLang="ko-KR" sz="2000" b="1" dirty="0"/>
              <a:t>hole</a:t>
            </a:r>
            <a:r>
              <a:rPr lang="ko-KR" altLang="en-US" sz="2000" dirty="0"/>
              <a:t>의 수를 중점으로 관찰함</a:t>
            </a:r>
          </a:p>
        </p:txBody>
      </p:sp>
    </p:spTree>
    <p:extLst>
      <p:ext uri="{BB962C8B-B14F-4D97-AF65-F5344CB8AC3E}">
        <p14:creationId xmlns:p14="http://schemas.microsoft.com/office/powerpoint/2010/main" val="1095146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B92C7DE-C6E0-4D9C-934E-88696203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125096"/>
            <a:ext cx="3346301" cy="101342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수학적 이론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952D62-44C4-4396-9D7D-7CA6376F953B}"/>
              </a:ext>
            </a:extLst>
          </p:cNvPr>
          <p:cNvCxnSpPr>
            <a:cxnSpLocks/>
          </p:cNvCxnSpPr>
          <p:nvPr/>
        </p:nvCxnSpPr>
        <p:spPr>
          <a:xfrm flipV="1">
            <a:off x="598170" y="1027368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ED9C1F-4D99-4CF6-A734-A12280FC0A82}"/>
              </a:ext>
            </a:extLst>
          </p:cNvPr>
          <p:cNvSpPr txBox="1"/>
          <p:nvPr/>
        </p:nvSpPr>
        <p:spPr>
          <a:xfrm>
            <a:off x="598170" y="1124627"/>
            <a:ext cx="438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Persistent homology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5E37D7-82F2-4522-AD34-208094495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07" y="2396509"/>
            <a:ext cx="3438525" cy="2952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D167DA-32A2-40BD-B509-ACED55786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907" y="2100695"/>
            <a:ext cx="3890988" cy="3544377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EF6E74F4-E9B9-46EB-8055-7FE76817CE43}"/>
              </a:ext>
            </a:extLst>
          </p:cNvPr>
          <p:cNvSpPr/>
          <p:nvPr/>
        </p:nvSpPr>
        <p:spPr>
          <a:xfrm rot="16200000">
            <a:off x="5591650" y="3555658"/>
            <a:ext cx="381039" cy="38166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855C6-5A38-41FC-AFA7-1EFE3C472920}"/>
              </a:ext>
            </a:extLst>
          </p:cNvPr>
          <p:cNvSpPr txBox="1"/>
          <p:nvPr/>
        </p:nvSpPr>
        <p:spPr>
          <a:xfrm>
            <a:off x="995456" y="165619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Hole?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99FF3B-D653-473F-884A-F3C49E47B695}"/>
              </a:ext>
            </a:extLst>
          </p:cNvPr>
          <p:cNvSpPr txBox="1"/>
          <p:nvPr/>
        </p:nvSpPr>
        <p:spPr>
          <a:xfrm>
            <a:off x="7437508" y="6469148"/>
            <a:ext cx="48078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4"/>
              </a:rPr>
              <a:t>https://www.slideshare.net/Ayasdi/ayasdi-energy-summit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63899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B92C7DE-C6E0-4D9C-934E-88696203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125096"/>
            <a:ext cx="3346301" cy="101342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수학적 이론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952D62-44C4-4396-9D7D-7CA6376F953B}"/>
              </a:ext>
            </a:extLst>
          </p:cNvPr>
          <p:cNvCxnSpPr>
            <a:cxnSpLocks/>
          </p:cNvCxnSpPr>
          <p:nvPr/>
        </p:nvCxnSpPr>
        <p:spPr>
          <a:xfrm flipV="1">
            <a:off x="598170" y="982980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ED9C1F-4D99-4CF6-A734-A12280FC0A82}"/>
              </a:ext>
            </a:extLst>
          </p:cNvPr>
          <p:cNvSpPr txBox="1"/>
          <p:nvPr/>
        </p:nvSpPr>
        <p:spPr>
          <a:xfrm>
            <a:off x="598170" y="1124627"/>
            <a:ext cx="438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Persistent homology – simplex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4D39EB-CCD8-4E27-B8E5-DDE08A165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856" y="1840865"/>
            <a:ext cx="5922670" cy="1067198"/>
          </a:xfrm>
          <a:prstGeom prst="rect">
            <a:avLst/>
          </a:prstGeom>
        </p:spPr>
      </p:pic>
      <p:pic>
        <p:nvPicPr>
          <p:cNvPr id="9" name="그림 8" descr="개체, 시계이(가) 표시된 사진&#10;&#10;자동 생성된 설명">
            <a:extLst>
              <a:ext uri="{FF2B5EF4-FFF2-40B4-BE49-F238E27FC236}">
                <a16:creationId xmlns:a16="http://schemas.microsoft.com/office/drawing/2014/main" id="{5119251F-4766-41FE-A880-D19B26DE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752" y="3285747"/>
            <a:ext cx="6834761" cy="23175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543D30-9452-431C-8E5D-D2F570D8CEB5}"/>
              </a:ext>
            </a:extLst>
          </p:cNvPr>
          <p:cNvSpPr txBox="1"/>
          <p:nvPr/>
        </p:nvSpPr>
        <p:spPr>
          <a:xfrm>
            <a:off x="3040841" y="5722965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0-simplex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09E499-E962-4D61-B7F2-C4B4FC0276EF}"/>
              </a:ext>
            </a:extLst>
          </p:cNvPr>
          <p:cNvSpPr txBox="1"/>
          <p:nvPr/>
        </p:nvSpPr>
        <p:spPr>
          <a:xfrm>
            <a:off x="4963417" y="572347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1-simplex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42AFCB-E04C-4517-8127-19FC035D3F68}"/>
              </a:ext>
            </a:extLst>
          </p:cNvPr>
          <p:cNvSpPr txBox="1"/>
          <p:nvPr/>
        </p:nvSpPr>
        <p:spPr>
          <a:xfrm>
            <a:off x="6804240" y="570572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2-simplex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593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B92C7DE-C6E0-4D9C-934E-88696203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125096"/>
            <a:ext cx="3346301" cy="101342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수학적 이론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952D62-44C4-4396-9D7D-7CA6376F953B}"/>
              </a:ext>
            </a:extLst>
          </p:cNvPr>
          <p:cNvCxnSpPr>
            <a:cxnSpLocks/>
          </p:cNvCxnSpPr>
          <p:nvPr/>
        </p:nvCxnSpPr>
        <p:spPr>
          <a:xfrm flipV="1">
            <a:off x="598170" y="982980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ED9C1F-4D99-4CF6-A734-A12280FC0A82}"/>
              </a:ext>
            </a:extLst>
          </p:cNvPr>
          <p:cNvSpPr txBox="1"/>
          <p:nvPr/>
        </p:nvSpPr>
        <p:spPr>
          <a:xfrm>
            <a:off x="598170" y="1124627"/>
            <a:ext cx="438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Persistent homology – rips complex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0F504C-3083-4427-BF36-3B9B69E61BC6}"/>
                  </a:ext>
                </a:extLst>
              </p:cNvPr>
              <p:cNvSpPr txBox="1"/>
              <p:nvPr/>
            </p:nvSpPr>
            <p:spPr>
              <a:xfrm>
                <a:off x="1226550" y="1811736"/>
                <a:ext cx="8336578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- Rips- complex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	: </a:t>
                </a:r>
                <a:r>
                  <a:rPr lang="en-US" altLang="ko-KR" dirty="0" err="1"/>
                  <a:t>scaleparameter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의 영향을 받는 </a:t>
                </a:r>
                <a:r>
                  <a:rPr lang="en-US" altLang="ko-KR" dirty="0"/>
                  <a:t>Simplex</a:t>
                </a:r>
                <a:r>
                  <a:rPr lang="ko-KR" altLang="en-US" dirty="0"/>
                  <a:t>의 집합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simplicial complex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- </a:t>
                </a:r>
                <a:r>
                  <a:rPr lang="en-US" altLang="ko-KR" dirty="0" err="1"/>
                  <a:t>Scaleparameter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데이터의 </a:t>
                </a:r>
                <a:r>
                  <a:rPr lang="en-US" altLang="ko-KR" dirty="0"/>
                  <a:t>point</a:t>
                </a:r>
                <a:r>
                  <a:rPr lang="ko-KR" altLang="en-US" dirty="0"/>
                  <a:t>를 중점으로 두는 </a:t>
                </a:r>
                <a:r>
                  <a:rPr lang="en-US" altLang="ko-KR" dirty="0"/>
                  <a:t>ball</a:t>
                </a:r>
                <a:r>
                  <a:rPr lang="ko-KR" altLang="en-US" dirty="0"/>
                  <a:t>의 크기를 결정하는 수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0F504C-3083-4427-BF36-3B9B69E6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550" y="1811736"/>
                <a:ext cx="8336578" cy="2308324"/>
              </a:xfrm>
              <a:prstGeom prst="rect">
                <a:avLst/>
              </a:prstGeom>
              <a:blipFill>
                <a:blip r:embed="rId2"/>
                <a:stretch>
                  <a:fillRect l="-585" t="-1319" b="-31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427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26ED35A-5643-4A06-860C-E67ED3447695}"/>
              </a:ext>
            </a:extLst>
          </p:cNvPr>
          <p:cNvSpPr/>
          <p:nvPr/>
        </p:nvSpPr>
        <p:spPr>
          <a:xfrm>
            <a:off x="1" y="-97156"/>
            <a:ext cx="12191999" cy="7071533"/>
          </a:xfrm>
          <a:prstGeom prst="rect">
            <a:avLst/>
          </a:prstGeom>
          <a:solidFill>
            <a:schemeClr val="tx1">
              <a:alpha val="71000"/>
            </a:schemeClr>
          </a:solidFill>
          <a:ln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6FFFD6-085D-41C6-833D-9189C8A02461}"/>
              </a:ext>
            </a:extLst>
          </p:cNvPr>
          <p:cNvSpPr/>
          <p:nvPr/>
        </p:nvSpPr>
        <p:spPr>
          <a:xfrm>
            <a:off x="537210" y="365760"/>
            <a:ext cx="3600450" cy="5932170"/>
          </a:xfrm>
          <a:prstGeom prst="rect">
            <a:avLst/>
          </a:prstGeom>
          <a:noFill/>
          <a:ln w="63500" cmpd="sng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00C75E-A55E-4E46-8288-04B53F08CB46}"/>
              </a:ext>
            </a:extLst>
          </p:cNvPr>
          <p:cNvSpPr txBox="1"/>
          <p:nvPr/>
        </p:nvSpPr>
        <p:spPr>
          <a:xfrm>
            <a:off x="803603" y="395256"/>
            <a:ext cx="3067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C</a:t>
            </a:r>
            <a:r>
              <a:rPr lang="en-US" altLang="ko-KR" sz="5400" dirty="0">
                <a:solidFill>
                  <a:schemeClr val="bg1"/>
                </a:solidFill>
              </a:rPr>
              <a:t>ontent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837052-0F56-4388-ADBC-E4137A14A2DC}"/>
              </a:ext>
            </a:extLst>
          </p:cNvPr>
          <p:cNvSpPr txBox="1"/>
          <p:nvPr/>
        </p:nvSpPr>
        <p:spPr>
          <a:xfrm>
            <a:off x="4554984" y="509166"/>
            <a:ext cx="6253316" cy="578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500" dirty="0">
                <a:solidFill>
                  <a:schemeClr val="bg1"/>
                </a:solidFill>
              </a:rPr>
              <a:t>동기</a:t>
            </a:r>
            <a:endParaRPr lang="en-US" altLang="ko-KR" sz="25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500" dirty="0">
                <a:solidFill>
                  <a:schemeClr val="bg1"/>
                </a:solidFill>
              </a:rPr>
              <a:t>연구 목적</a:t>
            </a:r>
            <a:endParaRPr lang="en-US" altLang="ko-KR" sz="25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500" dirty="0">
                <a:solidFill>
                  <a:schemeClr val="bg1"/>
                </a:solidFill>
              </a:rPr>
              <a:t>수학적 이론</a:t>
            </a:r>
            <a:endParaRPr lang="en-US" altLang="ko-KR" sz="25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</a:rPr>
              <a:t>	-PCA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</a:rPr>
              <a:t>	-persistence homology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</a:rPr>
              <a:t>4. </a:t>
            </a:r>
            <a:r>
              <a:rPr lang="ko-KR" altLang="en-US" sz="2500" dirty="0">
                <a:solidFill>
                  <a:schemeClr val="bg1"/>
                </a:solidFill>
              </a:rPr>
              <a:t>분석 및 결과</a:t>
            </a:r>
            <a:endParaRPr lang="en-US" altLang="ko-KR" sz="25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</a:rPr>
              <a:t>	-Data set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</a:rPr>
              <a:t>	-PCA 3D graph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</a:rPr>
              <a:t>	-persistence diagram &amp; barcode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</a:rPr>
              <a:t>5. </a:t>
            </a:r>
            <a:r>
              <a:rPr lang="ko-KR" altLang="en-US" sz="2500" dirty="0">
                <a:solidFill>
                  <a:schemeClr val="bg1"/>
                </a:solidFill>
              </a:rPr>
              <a:t>결론</a:t>
            </a:r>
            <a:endParaRPr lang="en-US" altLang="ko-KR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200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B92C7DE-C6E0-4D9C-934E-88696203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125096"/>
            <a:ext cx="3346301" cy="101342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수학적 이론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952D62-44C4-4396-9D7D-7CA6376F953B}"/>
              </a:ext>
            </a:extLst>
          </p:cNvPr>
          <p:cNvCxnSpPr>
            <a:cxnSpLocks/>
          </p:cNvCxnSpPr>
          <p:nvPr/>
        </p:nvCxnSpPr>
        <p:spPr>
          <a:xfrm flipV="1">
            <a:off x="598170" y="982980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ED9C1F-4D99-4CF6-A734-A12280FC0A82}"/>
              </a:ext>
            </a:extLst>
          </p:cNvPr>
          <p:cNvSpPr txBox="1"/>
          <p:nvPr/>
        </p:nvSpPr>
        <p:spPr>
          <a:xfrm>
            <a:off x="598170" y="1124627"/>
            <a:ext cx="438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Persistent homology – rips complex</a:t>
            </a:r>
            <a:endParaRPr lang="ko-KR" altLang="en-US" sz="1600" dirty="0"/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4A846B35-9B53-4A6F-8EF3-1E036AEBE3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6153941"/>
              </p:ext>
            </p:extLst>
          </p:nvPr>
        </p:nvGraphicFramePr>
        <p:xfrm>
          <a:off x="6358778" y="1463181"/>
          <a:ext cx="5682301" cy="4773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5699010-43BE-4483-B3A5-9326ECAF0C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474" y="1786588"/>
            <a:ext cx="3400425" cy="1524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14C857-2063-4343-98E9-242657BECD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7409" y="3940206"/>
            <a:ext cx="5267325" cy="167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8FDB37-FC89-40BF-86ED-2EBA8A3DE416}"/>
              </a:ext>
            </a:extLst>
          </p:cNvPr>
          <p:cNvSpPr txBox="1"/>
          <p:nvPr/>
        </p:nvSpPr>
        <p:spPr>
          <a:xfrm>
            <a:off x="3604335" y="6560202"/>
            <a:ext cx="886287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hlinkClick r:id="rId9"/>
              </a:rPr>
              <a:t>https://www.groundai.com/project/persistent-homology-based-machine-learning-and-its-applications-a-survey/1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562573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B92C7DE-C6E0-4D9C-934E-88696203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125096"/>
            <a:ext cx="3346301" cy="101342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수학적 이론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952D62-44C4-4396-9D7D-7CA6376F953B}"/>
              </a:ext>
            </a:extLst>
          </p:cNvPr>
          <p:cNvCxnSpPr>
            <a:cxnSpLocks/>
          </p:cNvCxnSpPr>
          <p:nvPr/>
        </p:nvCxnSpPr>
        <p:spPr>
          <a:xfrm flipV="1">
            <a:off x="598170" y="982980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ED9C1F-4D99-4CF6-A734-A12280FC0A82}"/>
              </a:ext>
            </a:extLst>
          </p:cNvPr>
          <p:cNvSpPr txBox="1"/>
          <p:nvPr/>
        </p:nvSpPr>
        <p:spPr>
          <a:xfrm>
            <a:off x="598170" y="1124627"/>
            <a:ext cx="438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Persistent homology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CD7EB09-E86B-4597-92DF-37DEDD6EE479}"/>
                  </a:ext>
                </a:extLst>
              </p:cNvPr>
              <p:cNvSpPr txBox="1"/>
              <p:nvPr/>
            </p:nvSpPr>
            <p:spPr>
              <a:xfrm>
                <a:off x="1096260" y="1604827"/>
                <a:ext cx="8015079" cy="3693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r>
                  <a:rPr lang="en-US" altLang="ko-KR" dirty="0"/>
                  <a:t>Cn = X(simplicial complex)</a:t>
                </a:r>
                <a:r>
                  <a:rPr lang="ko-KR" altLang="en-US" dirty="0"/>
                  <a:t>에 있는 모든 </a:t>
                </a:r>
                <a:r>
                  <a:rPr lang="en-US" altLang="ko-KR" dirty="0"/>
                  <a:t>n-chain</a:t>
                </a:r>
                <a:r>
                  <a:rPr lang="ko-KR" altLang="en-US" dirty="0"/>
                  <a:t>을 포함한 </a:t>
                </a:r>
                <a:r>
                  <a:rPr lang="en-US" altLang="ko-KR" dirty="0"/>
                  <a:t>vector space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r>
                  <a:rPr lang="en-US" altLang="ko-KR" dirty="0"/>
                  <a:t>Boundary operator,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altLang="ko-KR" b="0" dirty="0"/>
                  <a:t> : Cn</a:t>
                </a:r>
                <a:r>
                  <a:rPr lang="ko-KR" altLang="en-US" b="0" dirty="0"/>
                  <a:t>을 </a:t>
                </a:r>
                <a:r>
                  <a:rPr lang="en-US" altLang="ko-KR" dirty="0"/>
                  <a:t>Cn-1</a:t>
                </a:r>
                <a:r>
                  <a:rPr lang="ko-KR" altLang="en-US" dirty="0"/>
                  <a:t>로 맵핑</a:t>
                </a:r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endParaRPr lang="en-US" altLang="ko-KR" b="0" dirty="0"/>
              </a:p>
              <a:p>
                <a:pPr marL="285750" indent="-285750">
                  <a:buFontTx/>
                  <a:buChar char="-"/>
                </a:pPr>
                <a:endParaRPr lang="en-US" altLang="ko-KR" b="0" dirty="0"/>
              </a:p>
              <a:p>
                <a:pPr marL="285750" indent="-285750">
                  <a:buFontTx/>
                  <a:buChar char="-"/>
                </a:pPr>
                <a:r>
                  <a:rPr lang="en-US" altLang="ko-KR" b="0" dirty="0"/>
                  <a:t>Zn = </a:t>
                </a: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ea typeface="함초롬바탕" panose="02030504000101010101" pitchFamily="18" charset="-127"/>
                  </a:rPr>
                  <a:t>∂</a:t>
                </a:r>
                <a:r>
                  <a:rPr lang="en-US" altLang="ko-KR" sz="1800" kern="0" spc="0" dirty="0">
                    <a:solidFill>
                      <a:srgbClr val="000000"/>
                    </a:solidFill>
                    <a:effectLst/>
                  </a:rPr>
                  <a:t>n </a:t>
                </a: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ea typeface="함초롬바탕" panose="02030504000101010101" pitchFamily="18" charset="-127"/>
                  </a:rPr>
                  <a:t>과 </a:t>
                </a:r>
                <a:r>
                  <a:rPr lang="en-US" altLang="ko-KR" sz="1800" kern="0" spc="0" dirty="0">
                    <a:solidFill>
                      <a:srgbClr val="000000"/>
                    </a:solidFill>
                    <a:effectLst/>
                  </a:rPr>
                  <a:t>n-chain</a:t>
                </a: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ea typeface="함초롬바탕" panose="02030504000101010101" pitchFamily="18" charset="-127"/>
                  </a:rPr>
                  <a:t>의 곱이 </a:t>
                </a:r>
                <a:r>
                  <a:rPr lang="en-US" altLang="ko-KR" sz="1800" kern="0" spc="0" dirty="0">
                    <a:solidFill>
                      <a:srgbClr val="000000"/>
                    </a:solidFill>
                    <a:effectLst/>
                  </a:rPr>
                  <a:t>0</a:t>
                </a: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ea typeface="함초롬바탕" panose="02030504000101010101" pitchFamily="18" charset="-127"/>
                  </a:rPr>
                  <a:t>을 만족하는 </a:t>
                </a:r>
                <a:r>
                  <a:rPr lang="en-US" altLang="ko-KR" sz="1800" kern="0" spc="0" dirty="0">
                    <a:solidFill>
                      <a:srgbClr val="000000"/>
                    </a:solidFill>
                    <a:effectLst/>
                  </a:rPr>
                  <a:t>n-chain </a:t>
                </a: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ea typeface="함초롬바탕" panose="02030504000101010101" pitchFamily="18" charset="-127"/>
                  </a:rPr>
                  <a:t>의 </a:t>
                </a:r>
                <a:r>
                  <a:rPr lang="en-US" altLang="ko-KR" sz="1800" kern="0" spc="0" dirty="0">
                    <a:solidFill>
                      <a:srgbClr val="000000"/>
                    </a:solidFill>
                    <a:effectLst/>
                  </a:rPr>
                  <a:t>set</a:t>
                </a:r>
                <a:endParaRPr lang="ko-KR" altLang="en-US" sz="1800" kern="0" spc="0" dirty="0">
                  <a:solidFill>
                    <a:srgbClr val="000000"/>
                  </a:solidFill>
                  <a:effectLst/>
                </a:endParaRPr>
              </a:p>
              <a:p>
                <a:endParaRPr lang="en-US" altLang="ko-KR" b="0" dirty="0"/>
              </a:p>
              <a:p>
                <a:r>
                  <a:rPr lang="en-US" altLang="ko-KR" b="0" dirty="0"/>
                  <a:t>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/>
                  <a:t>Bn = </a:t>
                </a:r>
                <a:r>
                  <a:rPr lang="en-US" altLang="ko-KR" sz="1800" kern="0" spc="0" dirty="0">
                    <a:solidFill>
                      <a:srgbClr val="000000"/>
                    </a:solidFill>
                    <a:effectLst/>
                  </a:rPr>
                  <a:t>(n+1)-chain</a:t>
                </a:r>
                <a:r>
                  <a:rPr lang="en-US" altLang="ko-KR" kern="0" dirty="0">
                    <a:solidFill>
                      <a:srgbClr val="000000"/>
                    </a:solidFill>
                    <a:ea typeface="함초롬바탕" panose="02030504000101010101" pitchFamily="18" charset="-127"/>
                  </a:rPr>
                  <a:t>,</a:t>
                </a:r>
                <a:r>
                  <a:rPr lang="en-US" altLang="ko-KR" sz="1800" kern="0" spc="0" dirty="0">
                    <a:solidFill>
                      <a:srgbClr val="000000"/>
                    </a:solidFill>
                    <a:effectLst/>
                    <a:ea typeface="함초롬바탕" panose="02030504000101010101" pitchFamily="18" charset="-127"/>
                  </a:rPr>
                  <a:t> </a:t>
                </a:r>
                <a:r>
                  <a:rPr lang="en-US" altLang="ko-KR" sz="1800" kern="0" spc="0" dirty="0">
                    <a:solidFill>
                      <a:srgbClr val="000000"/>
                    </a:solidFill>
                    <a:effectLst/>
                  </a:rPr>
                  <a:t>d </a:t>
                </a:r>
                <a:r>
                  <a:rPr lang="en-US" altLang="ko-KR" sz="1800" kern="0" spc="0" dirty="0">
                    <a:solidFill>
                      <a:srgbClr val="000000"/>
                    </a:solidFill>
                    <a:effectLst/>
                    <a:ea typeface="함초롬바탕" panose="02030504000101010101" pitchFamily="18" charset="-127"/>
                  </a:rPr>
                  <a:t>의 </a:t>
                </a:r>
                <a:r>
                  <a:rPr lang="en-US" altLang="ko-KR" sz="1800" kern="0" spc="0" dirty="0" err="1">
                    <a:solidFill>
                      <a:srgbClr val="000000"/>
                    </a:solidFill>
                    <a:effectLst/>
                    <a:ea typeface="함초롬바탕" panose="02030504000101010101" pitchFamily="18" charset="-127"/>
                  </a:rPr>
                  <a:t>집합</a:t>
                </a:r>
                <a:r>
                  <a:rPr lang="en-US" altLang="ko-KR" sz="1800" kern="0" spc="0" dirty="0">
                    <a:solidFill>
                      <a:srgbClr val="000000"/>
                    </a:solidFill>
                    <a:effectLst/>
                    <a:ea typeface="함초롬바탕" panose="02030504000101010101" pitchFamily="18" charset="-127"/>
                  </a:rPr>
                  <a:t> =</a:t>
                </a:r>
                <a:r>
                  <a:rPr lang="en-US" altLang="ko-KR" sz="1800" kern="0" spc="0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altLang="ko-KR" sz="1800" kern="0" spc="0" dirty="0" err="1">
                    <a:solidFill>
                      <a:srgbClr val="000000"/>
                    </a:solidFill>
                    <a:effectLst/>
                    <a:ea typeface="함초롬바탕" panose="02030504000101010101" pitchFamily="18" charset="-127"/>
                  </a:rPr>
                  <a:t>모든</a:t>
                </a:r>
                <a:r>
                  <a:rPr lang="en-US" altLang="ko-KR" sz="1800" kern="0" spc="0" dirty="0">
                    <a:solidFill>
                      <a:srgbClr val="000000"/>
                    </a:solidFill>
                    <a:effectLst/>
                    <a:ea typeface="함초롬바탕" panose="02030504000101010101" pitchFamily="18" charset="-127"/>
                  </a:rPr>
                  <a:t> </a:t>
                </a:r>
                <a:r>
                  <a:rPr lang="en-US" altLang="ko-KR" sz="1800" kern="0" spc="0" dirty="0">
                    <a:solidFill>
                      <a:srgbClr val="000000"/>
                    </a:solidFill>
                    <a:effectLst/>
                  </a:rPr>
                  <a:t>n -boundary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b="0" dirty="0"/>
              </a:p>
              <a:p>
                <a:pPr marL="285750" indent="-285750">
                  <a:buFontTx/>
                  <a:buChar char="-"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CD7EB09-E86B-4597-92DF-37DEDD6EE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260" y="1604827"/>
                <a:ext cx="8015079" cy="3693319"/>
              </a:xfrm>
              <a:prstGeom prst="rect">
                <a:avLst/>
              </a:prstGeom>
              <a:blipFill>
                <a:blip r:embed="rId2"/>
                <a:stretch>
                  <a:fillRect l="-8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51DC8054-D249-4CAB-B686-C229FCDD7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078" y="4273820"/>
            <a:ext cx="5248736" cy="20486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64F4D2-9D13-42C1-A695-CEFDDA6B3EA1}"/>
              </a:ext>
            </a:extLst>
          </p:cNvPr>
          <p:cNvSpPr txBox="1"/>
          <p:nvPr/>
        </p:nvSpPr>
        <p:spPr>
          <a:xfrm>
            <a:off x="4984375" y="6550223"/>
            <a:ext cx="7283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Giancarlo,</a:t>
            </a:r>
            <a:r>
              <a:rPr lang="ko-KR" altLang="en-US" sz="1400" dirty="0"/>
              <a:t> </a:t>
            </a:r>
            <a:r>
              <a:rPr lang="en-US" altLang="ko-KR" sz="1400" dirty="0"/>
              <a:t>[Topological Inference for Modern Data Analysis], April 29, 2016</a:t>
            </a:r>
            <a:r>
              <a:rPr lang="ko-KR" altLang="en-US" sz="1400" dirty="0"/>
              <a:t> </a:t>
            </a:r>
            <a:r>
              <a:rPr lang="en-US" altLang="ko-KR" sz="1400" dirty="0"/>
              <a:t>p.10</a:t>
            </a:r>
            <a:r>
              <a:rPr lang="ko-KR" altLang="en-US" sz="1400" dirty="0"/>
              <a:t> 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59421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B92C7DE-C6E0-4D9C-934E-88696203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125096"/>
            <a:ext cx="3346301" cy="101342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수학적 이론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952D62-44C4-4396-9D7D-7CA6376F953B}"/>
              </a:ext>
            </a:extLst>
          </p:cNvPr>
          <p:cNvCxnSpPr>
            <a:cxnSpLocks/>
          </p:cNvCxnSpPr>
          <p:nvPr/>
        </p:nvCxnSpPr>
        <p:spPr>
          <a:xfrm flipV="1">
            <a:off x="598170" y="982980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ED9C1F-4D99-4CF6-A734-A12280FC0A82}"/>
              </a:ext>
            </a:extLst>
          </p:cNvPr>
          <p:cNvSpPr txBox="1"/>
          <p:nvPr/>
        </p:nvSpPr>
        <p:spPr>
          <a:xfrm>
            <a:off x="598170" y="1124627"/>
            <a:ext cx="438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Persistent homology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D7EB09-E86B-4597-92DF-37DEDD6EE479}"/>
              </a:ext>
            </a:extLst>
          </p:cNvPr>
          <p:cNvSpPr txBox="1"/>
          <p:nvPr/>
        </p:nvSpPr>
        <p:spPr>
          <a:xfrm>
            <a:off x="1371875" y="1840865"/>
            <a:ext cx="4382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b="0" dirty="0" err="1"/>
              <a:t>Hn</a:t>
            </a:r>
            <a:r>
              <a:rPr lang="en-US" altLang="ko-KR" b="0" dirty="0"/>
              <a:t>(X) = X</a:t>
            </a:r>
            <a:r>
              <a:rPr lang="ko-KR" altLang="en-US" dirty="0"/>
              <a:t>의 </a:t>
            </a:r>
            <a:r>
              <a:rPr lang="en-US" altLang="ko-KR" dirty="0"/>
              <a:t>n-homology</a:t>
            </a:r>
            <a:r>
              <a:rPr lang="ko-KR" altLang="en-US" dirty="0"/>
              <a:t> 군 </a:t>
            </a:r>
            <a:r>
              <a:rPr lang="en-US" altLang="ko-KR" dirty="0"/>
              <a:t>= </a:t>
            </a:r>
            <a:r>
              <a:rPr lang="en-US" altLang="ko-KR" b="0" dirty="0"/>
              <a:t>Zn/Bn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1B39A746-7AF4-46D9-B558-4FF18877D121}"/>
              </a:ext>
            </a:extLst>
          </p:cNvPr>
          <p:cNvSpPr/>
          <p:nvPr/>
        </p:nvSpPr>
        <p:spPr>
          <a:xfrm rot="16200000">
            <a:off x="2332739" y="3141567"/>
            <a:ext cx="381039" cy="38166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DD3D00-7BD1-4FB0-8DBD-CE13D58E88A9}"/>
              </a:ext>
            </a:extLst>
          </p:cNvPr>
          <p:cNvSpPr txBox="1"/>
          <p:nvPr/>
        </p:nvSpPr>
        <p:spPr>
          <a:xfrm>
            <a:off x="2922156" y="3141878"/>
            <a:ext cx="405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 err="1"/>
              <a:t>Hn</a:t>
            </a:r>
            <a:r>
              <a:rPr lang="en-US" altLang="ko-KR" b="0" dirty="0"/>
              <a:t>(X) </a:t>
            </a:r>
            <a:r>
              <a:rPr lang="ko-KR" altLang="en-US" dirty="0"/>
              <a:t>의 </a:t>
            </a:r>
            <a:r>
              <a:rPr lang="en-US" altLang="ko-KR" dirty="0"/>
              <a:t>rank</a:t>
            </a:r>
            <a:r>
              <a:rPr lang="ko-KR" altLang="en-US" dirty="0"/>
              <a:t>는 </a:t>
            </a:r>
            <a:r>
              <a:rPr lang="en-US" altLang="ko-KR" dirty="0"/>
              <a:t>X</a:t>
            </a:r>
            <a:r>
              <a:rPr lang="ko-KR" altLang="en-US" dirty="0"/>
              <a:t>의</a:t>
            </a:r>
            <a:r>
              <a:rPr lang="en-US" altLang="ko-KR" dirty="0"/>
              <a:t> n-</a:t>
            </a:r>
            <a:r>
              <a:rPr lang="en-US" altLang="ko-KR" dirty="0" err="1"/>
              <a:t>betti</a:t>
            </a:r>
            <a:r>
              <a:rPr lang="ko-KR" altLang="en-US" dirty="0"/>
              <a:t>수를 의미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179083E5-3EF5-43D7-BEA6-C55E831C9351}"/>
              </a:ext>
            </a:extLst>
          </p:cNvPr>
          <p:cNvSpPr/>
          <p:nvPr/>
        </p:nvSpPr>
        <p:spPr>
          <a:xfrm rot="16200000">
            <a:off x="2332739" y="4093495"/>
            <a:ext cx="381039" cy="38166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FE150F-CA65-4363-83FF-23863EB81144}"/>
              </a:ext>
            </a:extLst>
          </p:cNvPr>
          <p:cNvSpPr txBox="1"/>
          <p:nvPr/>
        </p:nvSpPr>
        <p:spPr>
          <a:xfrm>
            <a:off x="2922156" y="4093806"/>
            <a:ext cx="434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동시에 </a:t>
            </a:r>
            <a:r>
              <a:rPr lang="en-US" altLang="ko-KR" dirty="0"/>
              <a:t>n-dimension</a:t>
            </a:r>
            <a:r>
              <a:rPr lang="ko-KR" altLang="en-US" dirty="0"/>
              <a:t>의 </a:t>
            </a:r>
            <a:r>
              <a:rPr lang="en-US" altLang="ko-KR" u="sng" dirty="0"/>
              <a:t>hole</a:t>
            </a:r>
            <a:r>
              <a:rPr lang="ko-KR" altLang="en-US" dirty="0"/>
              <a:t>의 수를 의미</a:t>
            </a:r>
          </a:p>
        </p:txBody>
      </p:sp>
    </p:spTree>
    <p:extLst>
      <p:ext uri="{BB962C8B-B14F-4D97-AF65-F5344CB8AC3E}">
        <p14:creationId xmlns:p14="http://schemas.microsoft.com/office/powerpoint/2010/main" val="159378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B92C7DE-C6E0-4D9C-934E-88696203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125096"/>
            <a:ext cx="3346301" cy="101342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수학적 이론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952D62-44C4-4396-9D7D-7CA6376F953B}"/>
              </a:ext>
            </a:extLst>
          </p:cNvPr>
          <p:cNvCxnSpPr>
            <a:cxnSpLocks/>
          </p:cNvCxnSpPr>
          <p:nvPr/>
        </p:nvCxnSpPr>
        <p:spPr>
          <a:xfrm flipV="1">
            <a:off x="598170" y="982980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ED9C1F-4D99-4CF6-A734-A12280FC0A82}"/>
              </a:ext>
            </a:extLst>
          </p:cNvPr>
          <p:cNvSpPr txBox="1"/>
          <p:nvPr/>
        </p:nvSpPr>
        <p:spPr>
          <a:xfrm>
            <a:off x="598170" y="1124627"/>
            <a:ext cx="438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Persistent homology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97250D-3D59-40C3-A51B-EE47079C9C1D}"/>
              </a:ext>
            </a:extLst>
          </p:cNvPr>
          <p:cNvSpPr txBox="1"/>
          <p:nvPr/>
        </p:nvSpPr>
        <p:spPr>
          <a:xfrm>
            <a:off x="1271853" y="1806078"/>
            <a:ext cx="100784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발생한 </a:t>
            </a:r>
            <a:r>
              <a:rPr lang="en-US" altLang="ko-KR" u="sng" dirty="0"/>
              <a:t>hole</a:t>
            </a:r>
            <a:r>
              <a:rPr lang="ko-KR" altLang="en-US" dirty="0"/>
              <a:t>이 나중에 사라지도 함</a:t>
            </a:r>
            <a:endParaRPr lang="en-US" altLang="ko-KR" dirty="0"/>
          </a:p>
          <a:p>
            <a:pPr lvl="1"/>
            <a:r>
              <a:rPr lang="en-US" altLang="ko-KR" sz="2400" b="1" dirty="0"/>
              <a:t>	</a:t>
            </a:r>
          </a:p>
          <a:p>
            <a:pPr lvl="1"/>
            <a:r>
              <a:rPr lang="en-US" altLang="ko-KR" sz="2400" b="1" dirty="0"/>
              <a:t>Why? </a:t>
            </a:r>
            <a:r>
              <a:rPr lang="en-US" altLang="ko-KR" dirty="0" err="1"/>
              <a:t>Scaleparameter</a:t>
            </a:r>
            <a:r>
              <a:rPr lang="ko-KR" altLang="en-US" dirty="0"/>
              <a:t>가 증가할수록 늘어나는 </a:t>
            </a:r>
            <a:r>
              <a:rPr lang="en-US" altLang="ko-KR" dirty="0"/>
              <a:t>complex</a:t>
            </a:r>
            <a:r>
              <a:rPr lang="ko-KR" altLang="en-US" dirty="0"/>
              <a:t>가 </a:t>
            </a:r>
            <a:r>
              <a:rPr lang="en-US" altLang="ko-KR" dirty="0"/>
              <a:t>hole</a:t>
            </a:r>
            <a:r>
              <a:rPr lang="ko-KR" altLang="en-US" dirty="0"/>
              <a:t>을 덮어버리는 경우가 존재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8475E-734C-4AA7-A006-EB9ADE1680E3}"/>
              </a:ext>
            </a:extLst>
          </p:cNvPr>
          <p:cNvSpPr txBox="1"/>
          <p:nvPr/>
        </p:nvSpPr>
        <p:spPr>
          <a:xfrm>
            <a:off x="1271853" y="4114800"/>
            <a:ext cx="1004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이러한 </a:t>
            </a:r>
            <a:r>
              <a:rPr lang="en-US" altLang="ko-KR" dirty="0"/>
              <a:t>hole</a:t>
            </a:r>
            <a:r>
              <a:rPr lang="ko-KR" altLang="en-US" dirty="0"/>
              <a:t>의 출생과 죽음을 보기 편하게 기록한 것이 </a:t>
            </a:r>
            <a:r>
              <a:rPr lang="en-US" altLang="ko-KR" b="1" u="sng" dirty="0"/>
              <a:t>persistent barcode/persistent diagram</a:t>
            </a:r>
            <a:endParaRPr lang="ko-KR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378277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B92C7DE-C6E0-4D9C-934E-88696203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125096"/>
            <a:ext cx="3346301" cy="101342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수학적 이론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952D62-44C4-4396-9D7D-7CA6376F953B}"/>
              </a:ext>
            </a:extLst>
          </p:cNvPr>
          <p:cNvCxnSpPr>
            <a:cxnSpLocks/>
          </p:cNvCxnSpPr>
          <p:nvPr/>
        </p:nvCxnSpPr>
        <p:spPr>
          <a:xfrm flipV="1">
            <a:off x="598170" y="982980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ED9C1F-4D99-4CF6-A734-A12280FC0A82}"/>
              </a:ext>
            </a:extLst>
          </p:cNvPr>
          <p:cNvSpPr txBox="1"/>
          <p:nvPr/>
        </p:nvSpPr>
        <p:spPr>
          <a:xfrm>
            <a:off x="598170" y="1124627"/>
            <a:ext cx="438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Persistent barcode</a:t>
            </a:r>
            <a:endParaRPr lang="ko-KR" altLang="en-US" sz="1600" dirty="0"/>
          </a:p>
        </p:txBody>
      </p:sp>
      <p:pic>
        <p:nvPicPr>
          <p:cNvPr id="3" name="그림 2" descr="텍스트, 지도, 책, 대형이(가) 표시된 사진&#10;&#10;자동 생성된 설명">
            <a:extLst>
              <a:ext uri="{FF2B5EF4-FFF2-40B4-BE49-F238E27FC236}">
                <a16:creationId xmlns:a16="http://schemas.microsoft.com/office/drawing/2014/main" id="{72F237CD-71A4-4319-9D3B-1BED66C7B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46" y="1604827"/>
            <a:ext cx="7662041" cy="4744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6BBA10-FE25-47F6-827E-ACEE88A4E07D}"/>
              </a:ext>
            </a:extLst>
          </p:cNvPr>
          <p:cNvSpPr txBox="1"/>
          <p:nvPr/>
        </p:nvSpPr>
        <p:spPr>
          <a:xfrm>
            <a:off x="8227814" y="1463181"/>
            <a:ext cx="3848776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700" dirty="0"/>
              <a:t>Data set</a:t>
            </a:r>
            <a:r>
              <a:rPr lang="ko-KR" altLang="en-US" sz="1700" dirty="0"/>
              <a:t>으로부터 </a:t>
            </a:r>
            <a:r>
              <a:rPr lang="ko-KR" altLang="en-US" sz="1700" dirty="0" err="1"/>
              <a:t>립스가</a:t>
            </a:r>
            <a:r>
              <a:rPr lang="ko-KR" altLang="en-US" sz="1700" dirty="0"/>
              <a:t> 구성되어</a:t>
            </a:r>
            <a:r>
              <a:rPr lang="en-US" altLang="ko-KR" sz="1700" dirty="0"/>
              <a:t>Dimension</a:t>
            </a:r>
            <a:r>
              <a:rPr lang="ko-KR" altLang="en-US" sz="1700" dirty="0"/>
              <a:t>별로 바코드를 나타낸다</a:t>
            </a:r>
            <a:r>
              <a:rPr lang="en-US" altLang="ko-KR" sz="1700" dirty="0"/>
              <a:t>.</a:t>
            </a:r>
          </a:p>
          <a:p>
            <a:endParaRPr lang="en-US" altLang="ko-KR" sz="1700" dirty="0"/>
          </a:p>
          <a:p>
            <a:endParaRPr lang="en-US" altLang="ko-KR" sz="1700" dirty="0"/>
          </a:p>
          <a:p>
            <a:r>
              <a:rPr lang="ko-KR" altLang="en-US" sz="1700" dirty="0"/>
              <a:t>    위의 파란 </a:t>
            </a:r>
            <a:r>
              <a:rPr lang="en-US" altLang="ko-KR" sz="1700" dirty="0"/>
              <a:t>barcode</a:t>
            </a:r>
            <a:r>
              <a:rPr lang="ko-KR" altLang="en-US" sz="1700" dirty="0"/>
              <a:t>는 </a:t>
            </a:r>
            <a:endParaRPr lang="en-US" altLang="ko-KR" sz="1700" dirty="0"/>
          </a:p>
          <a:p>
            <a:r>
              <a:rPr lang="en-US" altLang="ko-KR" sz="1700" dirty="0"/>
              <a:t>	    </a:t>
            </a:r>
            <a:r>
              <a:rPr lang="en-US" altLang="ko-KR" sz="1700" b="1" u="sng" dirty="0">
                <a:solidFill>
                  <a:schemeClr val="accent1"/>
                </a:solidFill>
              </a:rPr>
              <a:t>connected components</a:t>
            </a:r>
          </a:p>
          <a:p>
            <a:endParaRPr lang="en-US" altLang="ko-KR" sz="1700" dirty="0"/>
          </a:p>
          <a:p>
            <a:r>
              <a:rPr lang="ko-KR" altLang="en-US" sz="1700" dirty="0"/>
              <a:t>    아래에 빨간 </a:t>
            </a:r>
            <a:r>
              <a:rPr lang="en-US" altLang="ko-KR" sz="1700" dirty="0"/>
              <a:t>barcode</a:t>
            </a:r>
            <a:r>
              <a:rPr lang="ko-KR" altLang="en-US" sz="1700" dirty="0"/>
              <a:t>는 </a:t>
            </a:r>
            <a:endParaRPr lang="en-US" altLang="ko-KR" sz="1700" dirty="0"/>
          </a:p>
          <a:p>
            <a:r>
              <a:rPr lang="en-US" altLang="ko-KR" sz="1700" dirty="0"/>
              <a:t>	  </a:t>
            </a:r>
            <a:r>
              <a:rPr lang="en-US" altLang="ko-KR" sz="1700" b="1" u="sng" dirty="0">
                <a:solidFill>
                  <a:srgbClr val="C00000"/>
                </a:solidFill>
              </a:rPr>
              <a:t>hole</a:t>
            </a:r>
            <a:r>
              <a:rPr lang="ko-KR" altLang="en-US" sz="1700" dirty="0"/>
              <a:t>의 길이를 나타낸다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5C032D-279A-4861-B28B-4DC00AC6D221}"/>
              </a:ext>
            </a:extLst>
          </p:cNvPr>
          <p:cNvSpPr txBox="1"/>
          <p:nvPr/>
        </p:nvSpPr>
        <p:spPr>
          <a:xfrm>
            <a:off x="2791273" y="6547299"/>
            <a:ext cx="114784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4"/>
              </a:rPr>
              <a:t>https://www.researchgate.net/figure/An-example-barcode-diagram-of-a-filtration-b-k-d-i-is-the-number-of-horizontal_fig1_312083129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54964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B92C7DE-C6E0-4D9C-934E-88696203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125096"/>
            <a:ext cx="3346301" cy="101342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수학적 이론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952D62-44C4-4396-9D7D-7CA6376F953B}"/>
              </a:ext>
            </a:extLst>
          </p:cNvPr>
          <p:cNvCxnSpPr>
            <a:cxnSpLocks/>
          </p:cNvCxnSpPr>
          <p:nvPr/>
        </p:nvCxnSpPr>
        <p:spPr>
          <a:xfrm flipV="1">
            <a:off x="598170" y="982980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ED9C1F-4D99-4CF6-A734-A12280FC0A82}"/>
              </a:ext>
            </a:extLst>
          </p:cNvPr>
          <p:cNvSpPr txBox="1"/>
          <p:nvPr/>
        </p:nvSpPr>
        <p:spPr>
          <a:xfrm>
            <a:off x="598170" y="1124627"/>
            <a:ext cx="438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Persistent barcode</a:t>
            </a:r>
            <a:r>
              <a:rPr lang="ko-KR" altLang="en-US" sz="1600" dirty="0"/>
              <a:t> </a:t>
            </a:r>
            <a:r>
              <a:rPr lang="en-US" altLang="ko-KR" sz="1600" dirty="0"/>
              <a:t>&amp;</a:t>
            </a:r>
            <a:r>
              <a:rPr lang="ko-KR" altLang="en-US" sz="1600" dirty="0"/>
              <a:t> </a:t>
            </a:r>
            <a:r>
              <a:rPr lang="en-US" altLang="ko-KR" sz="1600" dirty="0"/>
              <a:t>diagram</a:t>
            </a:r>
            <a:endParaRPr lang="ko-KR" altLang="en-US" sz="1600" dirty="0"/>
          </a:p>
        </p:txBody>
      </p:sp>
      <p:pic>
        <p:nvPicPr>
          <p:cNvPr id="3" name="그림 2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9998BF3B-E33E-40B3-939F-0FE32865B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90" y="1731195"/>
            <a:ext cx="11264409" cy="40021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07877B-C712-4F56-996B-704598CFF77A}"/>
              </a:ext>
            </a:extLst>
          </p:cNvPr>
          <p:cNvSpPr txBox="1"/>
          <p:nvPr/>
        </p:nvSpPr>
        <p:spPr>
          <a:xfrm>
            <a:off x="997665" y="5846390"/>
            <a:ext cx="11102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최대 </a:t>
            </a:r>
            <a:r>
              <a:rPr lang="en-US" altLang="ko-KR" sz="1600" dirty="0"/>
              <a:t>dimension</a:t>
            </a:r>
            <a:r>
              <a:rPr lang="ko-KR" altLang="en-US" sz="1600" dirty="0"/>
              <a:t>이 </a:t>
            </a:r>
            <a:r>
              <a:rPr lang="en-US" altLang="ko-KR" sz="1600" dirty="0"/>
              <a:t>2</a:t>
            </a:r>
            <a:r>
              <a:rPr lang="ko-KR" altLang="en-US" sz="1600" dirty="0"/>
              <a:t>인 </a:t>
            </a:r>
            <a:r>
              <a:rPr lang="en-US" altLang="ko-KR" sz="1600" dirty="0"/>
              <a:t>persistent barcode(Left), </a:t>
            </a:r>
            <a:r>
              <a:rPr lang="ko-KR" altLang="en-US" sz="1600" dirty="0"/>
              <a:t>그에 따른 </a:t>
            </a:r>
            <a:r>
              <a:rPr lang="en-US" altLang="ko-KR" sz="1600" dirty="0"/>
              <a:t>persistent diagram(Right) </a:t>
            </a:r>
            <a:r>
              <a:rPr lang="ko-KR" altLang="en-US" sz="1600" dirty="0"/>
              <a:t>이다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89D7FE-FD2A-445B-B363-5F1A40476D66}"/>
              </a:ext>
            </a:extLst>
          </p:cNvPr>
          <p:cNvSpPr txBox="1"/>
          <p:nvPr/>
        </p:nvSpPr>
        <p:spPr>
          <a:xfrm>
            <a:off x="2271320" y="6581001"/>
            <a:ext cx="100812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3"/>
              </a:rPr>
              <a:t>https://www.researchgate.net/figure/Topological-barcode-left-and-persistence-diagram-right-of-the-sphere3d-sample-dataset_fig1_326911777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20962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1000"/>
            </a:schemeClr>
          </a:solidFill>
          <a:ln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75582" y="2967335"/>
            <a:ext cx="3286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ea typeface="돋움" pitchFamily="50" charset="-127"/>
              </a:rPr>
              <a:t>분석 및 결과</a:t>
            </a:r>
            <a:endParaRPr lang="ko-KR" altLang="en-US" sz="32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172695" y="3702164"/>
            <a:ext cx="2071702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524364" y="1657819"/>
            <a:ext cx="3286148" cy="3169903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507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B92C7DE-C6E0-4D9C-934E-88696203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125096"/>
            <a:ext cx="3346301" cy="101342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분석 및 결과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952D62-44C4-4396-9D7D-7CA6376F953B}"/>
              </a:ext>
            </a:extLst>
          </p:cNvPr>
          <p:cNvCxnSpPr>
            <a:cxnSpLocks/>
          </p:cNvCxnSpPr>
          <p:nvPr/>
        </p:nvCxnSpPr>
        <p:spPr>
          <a:xfrm flipV="1">
            <a:off x="598170" y="982980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ED9C1F-4D99-4CF6-A734-A12280FC0A82}"/>
              </a:ext>
            </a:extLst>
          </p:cNvPr>
          <p:cNvSpPr txBox="1"/>
          <p:nvPr/>
        </p:nvSpPr>
        <p:spPr>
          <a:xfrm>
            <a:off x="598170" y="1124542"/>
            <a:ext cx="438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Data set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441DBC-E8B9-41A8-A510-80530B587C2C}"/>
              </a:ext>
            </a:extLst>
          </p:cNvPr>
          <p:cNvSpPr txBox="1"/>
          <p:nvPr/>
        </p:nvSpPr>
        <p:spPr>
          <a:xfrm>
            <a:off x="1434558" y="1619857"/>
            <a:ext cx="366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 set of COVID-19 by region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CE07E6-60B7-4409-AB35-8266DC26DA81}"/>
              </a:ext>
            </a:extLst>
          </p:cNvPr>
          <p:cNvSpPr txBox="1"/>
          <p:nvPr/>
        </p:nvSpPr>
        <p:spPr>
          <a:xfrm>
            <a:off x="7267082" y="1627045"/>
            <a:ext cx="332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 set of SARS by country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FD532-BBED-4A67-8BB5-594C9568E438}"/>
              </a:ext>
            </a:extLst>
          </p:cNvPr>
          <p:cNvSpPr txBox="1"/>
          <p:nvPr/>
        </p:nvSpPr>
        <p:spPr>
          <a:xfrm>
            <a:off x="891541" y="5209511"/>
            <a:ext cx="4373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COVID-19 </a:t>
            </a:r>
          </a:p>
          <a:p>
            <a:endParaRPr lang="en-US" altLang="ko-KR" dirty="0"/>
          </a:p>
          <a:p>
            <a:r>
              <a:rPr lang="en-US" altLang="ko-KR" dirty="0"/>
              <a:t>2019. 12. 08 </a:t>
            </a:r>
            <a:r>
              <a:rPr lang="ko-KR" altLang="en-US" dirty="0"/>
              <a:t>발병</a:t>
            </a:r>
            <a:endParaRPr lang="en-US" altLang="ko-KR" dirty="0"/>
          </a:p>
          <a:p>
            <a:r>
              <a:rPr lang="en-US" altLang="ko-KR" dirty="0"/>
              <a:t>2020. 01. 22 (+45)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0F3433-EC65-428A-945A-3F8AE2E1C68A}"/>
              </a:ext>
            </a:extLst>
          </p:cNvPr>
          <p:cNvSpPr txBox="1"/>
          <p:nvPr/>
        </p:nvSpPr>
        <p:spPr>
          <a:xfrm>
            <a:off x="6217920" y="5134997"/>
            <a:ext cx="4373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SARS</a:t>
            </a:r>
          </a:p>
          <a:p>
            <a:endParaRPr lang="en-US" altLang="ko-KR" dirty="0"/>
          </a:p>
          <a:p>
            <a:r>
              <a:rPr lang="en-US" altLang="ko-KR" dirty="0"/>
              <a:t>2003. 02. 09 </a:t>
            </a:r>
            <a:r>
              <a:rPr lang="ko-KR" altLang="en-US" dirty="0"/>
              <a:t>발병</a:t>
            </a:r>
            <a:endParaRPr lang="en-US" altLang="ko-KR" dirty="0"/>
          </a:p>
          <a:p>
            <a:r>
              <a:rPr lang="en-US" altLang="ko-KR" dirty="0"/>
              <a:t>2003. 03. 17 (+35)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F66963-E7B2-41CF-B3E6-4C62ABA6D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79" y="2211851"/>
            <a:ext cx="4857582" cy="29912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2CC9D5-A427-4653-94C5-AFAD0DF21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2211851"/>
            <a:ext cx="5078439" cy="285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19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B92C7DE-C6E0-4D9C-934E-88696203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125096"/>
            <a:ext cx="3346301" cy="101342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분석 및 결과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952D62-44C4-4396-9D7D-7CA6376F953B}"/>
              </a:ext>
            </a:extLst>
          </p:cNvPr>
          <p:cNvCxnSpPr>
            <a:cxnSpLocks/>
          </p:cNvCxnSpPr>
          <p:nvPr/>
        </p:nvCxnSpPr>
        <p:spPr>
          <a:xfrm flipV="1">
            <a:off x="598170" y="982980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ED9C1F-4D99-4CF6-A734-A12280FC0A82}"/>
              </a:ext>
            </a:extLst>
          </p:cNvPr>
          <p:cNvSpPr txBox="1"/>
          <p:nvPr/>
        </p:nvSpPr>
        <p:spPr>
          <a:xfrm>
            <a:off x="598170" y="1124542"/>
            <a:ext cx="438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PCA 3D graph of COVID-19 (by region)</a:t>
            </a:r>
            <a:endParaRPr lang="ko-KR" altLang="en-US" sz="16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B27BFF6-83AA-46AF-B627-08E2B71FE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34" r="4636" b="59662"/>
          <a:stretch/>
        </p:blipFill>
        <p:spPr>
          <a:xfrm>
            <a:off x="10949852" y="0"/>
            <a:ext cx="1242148" cy="93677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B6E9F51-D9F7-4789-9314-9EBFC36FD450}"/>
              </a:ext>
            </a:extLst>
          </p:cNvPr>
          <p:cNvSpPr txBox="1"/>
          <p:nvPr/>
        </p:nvSpPr>
        <p:spPr>
          <a:xfrm>
            <a:off x="473263" y="4117350"/>
            <a:ext cx="788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45 days</a:t>
            </a:r>
            <a:endParaRPr lang="ko-KR" alt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0BB3F8-F6D2-4B57-8E84-4AF948FB79F4}"/>
              </a:ext>
            </a:extLst>
          </p:cNvPr>
          <p:cNvSpPr txBox="1"/>
          <p:nvPr/>
        </p:nvSpPr>
        <p:spPr>
          <a:xfrm>
            <a:off x="9307147" y="4082347"/>
            <a:ext cx="9107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76 days</a:t>
            </a:r>
            <a:endParaRPr lang="ko-KR" alt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61AA33-2594-49CF-95D4-DDBA9869EEA9}"/>
              </a:ext>
            </a:extLst>
          </p:cNvPr>
          <p:cNvSpPr txBox="1"/>
          <p:nvPr/>
        </p:nvSpPr>
        <p:spPr>
          <a:xfrm>
            <a:off x="3593325" y="4060664"/>
            <a:ext cx="788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54 days</a:t>
            </a:r>
            <a:endParaRPr lang="ko-KR" alt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E4C608-060C-4C31-B4EC-1D95271420C4}"/>
              </a:ext>
            </a:extLst>
          </p:cNvPr>
          <p:cNvSpPr txBox="1"/>
          <p:nvPr/>
        </p:nvSpPr>
        <p:spPr>
          <a:xfrm>
            <a:off x="6330383" y="4082347"/>
            <a:ext cx="788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57 days</a:t>
            </a:r>
            <a:endParaRPr lang="ko-KR" alt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11607E-3D50-405C-BAC0-CCB7E0394BD5}"/>
              </a:ext>
            </a:extLst>
          </p:cNvPr>
          <p:cNvSpPr txBox="1"/>
          <p:nvPr/>
        </p:nvSpPr>
        <p:spPr>
          <a:xfrm>
            <a:off x="569295" y="4528557"/>
            <a:ext cx="2184935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첫 번째 데이터의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3</a:t>
            </a:r>
            <a:r>
              <a:rPr lang="ko-KR" altLang="en-US" sz="1600" dirty="0"/>
              <a:t>차원 </a:t>
            </a:r>
            <a:r>
              <a:rPr lang="en-US" altLang="ko-KR" sz="1600" dirty="0"/>
              <a:t>PCA </a:t>
            </a:r>
            <a:r>
              <a:rPr lang="ko-KR" altLang="en-US" sz="1600" dirty="0"/>
              <a:t>그래프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379A50-F92B-4984-9F83-DC17851E0942}"/>
              </a:ext>
            </a:extLst>
          </p:cNvPr>
          <p:cNvSpPr txBox="1"/>
          <p:nvPr/>
        </p:nvSpPr>
        <p:spPr>
          <a:xfrm>
            <a:off x="3210773" y="4542919"/>
            <a:ext cx="2732971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분포의 첫 번째 변화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 → </a:t>
            </a:r>
            <a:r>
              <a:rPr lang="en-US" altLang="ko-KR" sz="1600" dirty="0"/>
              <a:t>loop </a:t>
            </a:r>
            <a:r>
              <a:rPr lang="ko-KR" altLang="en-US" sz="1600" dirty="0"/>
              <a:t>관찰 가능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E713D62-3EBA-483F-88E1-45BA42ADFC20}"/>
              </a:ext>
            </a:extLst>
          </p:cNvPr>
          <p:cNvSpPr txBox="1"/>
          <p:nvPr/>
        </p:nvSpPr>
        <p:spPr>
          <a:xfrm>
            <a:off x="6487861" y="4528557"/>
            <a:ext cx="2184935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분포의 변화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 → </a:t>
            </a:r>
            <a:r>
              <a:rPr lang="en-US" altLang="ko-KR" sz="1600" dirty="0"/>
              <a:t>line </a:t>
            </a:r>
            <a:r>
              <a:rPr lang="ko-KR" altLang="en-US" sz="1600" dirty="0"/>
              <a:t>관찰 가능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5DEC15-826F-4FD0-8B79-CB04AB66EB04}"/>
              </a:ext>
            </a:extLst>
          </p:cNvPr>
          <p:cNvSpPr txBox="1"/>
          <p:nvPr/>
        </p:nvSpPr>
        <p:spPr>
          <a:xfrm>
            <a:off x="9205364" y="4528557"/>
            <a:ext cx="2590658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분포의 변화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→ 두번째 </a:t>
            </a:r>
            <a:r>
              <a:rPr lang="en-US" altLang="ko-KR" sz="1600" dirty="0"/>
              <a:t>loop </a:t>
            </a:r>
            <a:r>
              <a:rPr lang="ko-KR" altLang="en-US" sz="1600" dirty="0"/>
              <a:t>관찰 가능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141780-378B-4F86-98B6-14698EF17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1947469"/>
            <a:ext cx="2732971" cy="20479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FF149E-C1EA-4120-BCBA-859C26ED48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419" y="1872656"/>
            <a:ext cx="2780608" cy="2034000"/>
          </a:xfrm>
          <a:prstGeom prst="rect">
            <a:avLst/>
          </a:prstGeom>
        </p:spPr>
      </p:pic>
      <p:pic>
        <p:nvPicPr>
          <p:cNvPr id="13" name="그림 12" descr="게임이(가) 표시된 사진&#10;&#10;자동 생성된 설명">
            <a:extLst>
              <a:ext uri="{FF2B5EF4-FFF2-40B4-BE49-F238E27FC236}">
                <a16:creationId xmlns:a16="http://schemas.microsoft.com/office/drawing/2014/main" id="{D1A6EB42-A983-4DBD-8B78-2AE91BECDB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28" y="1826936"/>
            <a:ext cx="2732400" cy="18838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F29F2E-E2A7-4D32-8DC8-7A9D369E42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364" y="2013918"/>
            <a:ext cx="2732400" cy="188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4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B92C7DE-C6E0-4D9C-934E-88696203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125096"/>
            <a:ext cx="3346301" cy="101342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분석 및 결과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952D62-44C4-4396-9D7D-7CA6376F953B}"/>
              </a:ext>
            </a:extLst>
          </p:cNvPr>
          <p:cNvCxnSpPr>
            <a:cxnSpLocks/>
          </p:cNvCxnSpPr>
          <p:nvPr/>
        </p:nvCxnSpPr>
        <p:spPr>
          <a:xfrm flipV="1">
            <a:off x="598170" y="982980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ED9C1F-4D99-4CF6-A734-A12280FC0A82}"/>
              </a:ext>
            </a:extLst>
          </p:cNvPr>
          <p:cNvSpPr txBox="1"/>
          <p:nvPr/>
        </p:nvSpPr>
        <p:spPr>
          <a:xfrm>
            <a:off x="598170" y="1124542"/>
            <a:ext cx="438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PCA 3D graph of COVID-19 (by region)</a:t>
            </a:r>
            <a:endParaRPr lang="ko-KR" altLang="en-US" sz="16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B27BFF6-83AA-46AF-B627-08E2B71FE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34" r="4636" b="59662"/>
          <a:stretch/>
        </p:blipFill>
        <p:spPr>
          <a:xfrm>
            <a:off x="10949852" y="0"/>
            <a:ext cx="1242148" cy="93677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9C200A5-697B-4311-AD84-F84D5F5EE4C1}"/>
              </a:ext>
            </a:extLst>
          </p:cNvPr>
          <p:cNvSpPr txBox="1"/>
          <p:nvPr/>
        </p:nvSpPr>
        <p:spPr>
          <a:xfrm>
            <a:off x="3440194" y="3994650"/>
            <a:ext cx="715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95 days</a:t>
            </a:r>
            <a:endParaRPr lang="ko-KR" alt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79D7F0-CD8D-4B6D-A836-26F602AD4F81}"/>
              </a:ext>
            </a:extLst>
          </p:cNvPr>
          <p:cNvSpPr txBox="1"/>
          <p:nvPr/>
        </p:nvSpPr>
        <p:spPr>
          <a:xfrm>
            <a:off x="424584" y="3994650"/>
            <a:ext cx="715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93 days</a:t>
            </a:r>
            <a:endParaRPr lang="ko-KR" altLang="en-US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264103-3BC5-4084-BD3A-D6E398B433AC}"/>
              </a:ext>
            </a:extLst>
          </p:cNvPr>
          <p:cNvSpPr txBox="1"/>
          <p:nvPr/>
        </p:nvSpPr>
        <p:spPr>
          <a:xfrm>
            <a:off x="9293769" y="3971812"/>
            <a:ext cx="932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119 days</a:t>
            </a:r>
            <a:endParaRPr lang="ko-KR" alt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07E0F1-98AD-4013-8332-45034044725F}"/>
              </a:ext>
            </a:extLst>
          </p:cNvPr>
          <p:cNvSpPr txBox="1"/>
          <p:nvPr/>
        </p:nvSpPr>
        <p:spPr>
          <a:xfrm>
            <a:off x="6486032" y="3994650"/>
            <a:ext cx="932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107 days</a:t>
            </a:r>
            <a:endParaRPr lang="ko-KR" altLang="en-US" sz="11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0E1B76-F4A8-4B67-93BF-169050281AC4}"/>
              </a:ext>
            </a:extLst>
          </p:cNvPr>
          <p:cNvSpPr txBox="1"/>
          <p:nvPr/>
        </p:nvSpPr>
        <p:spPr>
          <a:xfrm>
            <a:off x="6487861" y="4528557"/>
            <a:ext cx="2184935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분포의 변화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 → </a:t>
            </a:r>
            <a:r>
              <a:rPr lang="en-US" altLang="ko-KR" sz="1600" dirty="0"/>
              <a:t>line </a:t>
            </a:r>
            <a:r>
              <a:rPr lang="ko-KR" altLang="en-US" sz="1600" dirty="0"/>
              <a:t>관찰 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4C6B0F-8AD5-43CE-9878-B38290CB49AF}"/>
              </a:ext>
            </a:extLst>
          </p:cNvPr>
          <p:cNvSpPr txBox="1"/>
          <p:nvPr/>
        </p:nvSpPr>
        <p:spPr>
          <a:xfrm>
            <a:off x="355405" y="4503543"/>
            <a:ext cx="2474422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분포의 변화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 → 더 많은 데이터가 </a:t>
            </a:r>
            <a:r>
              <a:rPr lang="en-US" altLang="ko-KR" sz="1600" dirty="0"/>
              <a:t>loop </a:t>
            </a:r>
            <a:r>
              <a:rPr lang="ko-KR" altLang="en-US" sz="1600" dirty="0"/>
              <a:t>형성함을 관찰 가능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82099F-EEEE-4E56-AF9A-5DB258F1A57E}"/>
              </a:ext>
            </a:extLst>
          </p:cNvPr>
          <p:cNvSpPr txBox="1"/>
          <p:nvPr/>
        </p:nvSpPr>
        <p:spPr>
          <a:xfrm>
            <a:off x="3348028" y="4481197"/>
            <a:ext cx="2694033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분포의 변화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 → 데이터가 뭉친 것을 관찰 가능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93B063-E72C-44D6-8B62-52794AA11A80}"/>
              </a:ext>
            </a:extLst>
          </p:cNvPr>
          <p:cNvSpPr txBox="1"/>
          <p:nvPr/>
        </p:nvSpPr>
        <p:spPr>
          <a:xfrm>
            <a:off x="9293769" y="4523615"/>
            <a:ext cx="2685782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마지막 데이터의 분포 변화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→ </a:t>
            </a:r>
            <a:r>
              <a:rPr lang="en-US" altLang="ko-KR" sz="1600" dirty="0"/>
              <a:t>line </a:t>
            </a:r>
            <a:r>
              <a:rPr lang="ko-KR" altLang="en-US" sz="1600" dirty="0"/>
              <a:t>관찰 가능</a:t>
            </a:r>
          </a:p>
        </p:txBody>
      </p:sp>
      <p:pic>
        <p:nvPicPr>
          <p:cNvPr id="7" name="그림 6" descr="게임이(가) 표시된 사진&#10;&#10;자동 생성된 설명">
            <a:extLst>
              <a:ext uri="{FF2B5EF4-FFF2-40B4-BE49-F238E27FC236}">
                <a16:creationId xmlns:a16="http://schemas.microsoft.com/office/drawing/2014/main" id="{E0FD5A9B-B489-44CF-95D6-C9FE0D4EB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22" y="1879007"/>
            <a:ext cx="2732400" cy="1968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174904B-6271-412E-885D-053A10C1E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791" y="1857194"/>
            <a:ext cx="2732400" cy="19686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ACB667-432F-49AA-B5AE-6F35ED3F70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28" y="1920989"/>
            <a:ext cx="2610000" cy="18804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D52DDE7-CA88-4B0D-9AC6-807B3DE15A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678" y="1901288"/>
            <a:ext cx="2610000" cy="188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62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1000"/>
            </a:schemeClr>
          </a:solidFill>
          <a:ln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75582" y="2967335"/>
            <a:ext cx="3286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ea typeface="돋움" pitchFamily="50" charset="-127"/>
              </a:rPr>
              <a:t>동 기</a:t>
            </a:r>
            <a:endParaRPr lang="ko-KR" altLang="en-US" sz="32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172695" y="3702164"/>
            <a:ext cx="2071702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524364" y="1657819"/>
            <a:ext cx="3286148" cy="3169903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62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260B1D11-24CC-4BFF-89E1-8A8C03C21F49}"/>
              </a:ext>
            </a:extLst>
          </p:cNvPr>
          <p:cNvSpPr txBox="1"/>
          <p:nvPr/>
        </p:nvSpPr>
        <p:spPr>
          <a:xfrm>
            <a:off x="2110167" y="296559"/>
            <a:ext cx="8607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persistence diagram &amp;</a:t>
            </a:r>
            <a:r>
              <a:rPr lang="ko-KR" altLang="en-US" sz="2400" dirty="0"/>
              <a:t> </a:t>
            </a:r>
            <a:r>
              <a:rPr lang="en-US" altLang="ko-KR" sz="2400" dirty="0"/>
              <a:t>barcode of COVID-19 (by region)</a:t>
            </a:r>
            <a:endParaRPr lang="ko-KR" altLang="en-US" sz="2400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603729A-ED64-4E6A-B4D1-C59C9CCB5088}"/>
              </a:ext>
            </a:extLst>
          </p:cNvPr>
          <p:cNvCxnSpPr>
            <a:cxnSpLocks/>
          </p:cNvCxnSpPr>
          <p:nvPr/>
        </p:nvCxnSpPr>
        <p:spPr>
          <a:xfrm flipV="1">
            <a:off x="3216711" y="920227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0CE49F3-4FA8-4910-B66A-3E38DA56C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81" y="1311495"/>
            <a:ext cx="3186892" cy="22402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CE18C6C-7F9A-46F5-AF2B-6A8F9C79B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56" y="3429000"/>
            <a:ext cx="3176730" cy="23029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43ACB4-4B54-4D51-B6AB-532934354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0604" y="1256793"/>
            <a:ext cx="3195455" cy="22949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014607-7C24-4267-ADF8-7BBD60C92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8046" y="3462627"/>
            <a:ext cx="3322079" cy="22882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AD069B-1126-4EEE-9C28-8B6EEC5EC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9977" y="1345162"/>
            <a:ext cx="3195455" cy="20634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DCF771-F130-4B13-B094-290ECEFF8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0711" y="3551711"/>
            <a:ext cx="3099787" cy="21991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35204B-34FD-44BB-828D-55012CD7870F}"/>
              </a:ext>
            </a:extLst>
          </p:cNvPr>
          <p:cNvSpPr txBox="1"/>
          <p:nvPr/>
        </p:nvSpPr>
        <p:spPr>
          <a:xfrm>
            <a:off x="331947" y="5731944"/>
            <a:ext cx="3878981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/>
              <a:t>첫번째 데이터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: loop</a:t>
            </a:r>
            <a:r>
              <a:rPr lang="ko-KR" altLang="en-US" sz="1600" dirty="0"/>
              <a:t>가 보였지만</a:t>
            </a:r>
            <a:r>
              <a:rPr lang="en-US" altLang="ko-KR" sz="1600" dirty="0"/>
              <a:t> </a:t>
            </a:r>
            <a:r>
              <a:rPr lang="ko-KR" altLang="en-US" sz="1600" dirty="0"/>
              <a:t>이후</a:t>
            </a:r>
            <a:r>
              <a:rPr lang="en-US" altLang="ko-KR" sz="1600" dirty="0"/>
              <a:t>, </a:t>
            </a:r>
            <a:r>
              <a:rPr lang="ko-KR" altLang="en-US" sz="1600" dirty="0"/>
              <a:t>바로 사라짐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862C60-60EF-46DF-88AC-403564EBC7B6}"/>
              </a:ext>
            </a:extLst>
          </p:cNvPr>
          <p:cNvSpPr txBox="1"/>
          <p:nvPr/>
        </p:nvSpPr>
        <p:spPr>
          <a:xfrm>
            <a:off x="5364413" y="5757545"/>
            <a:ext cx="1536901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2</a:t>
            </a:r>
            <a:r>
              <a:rPr lang="ko-KR" altLang="en-US" sz="1600" dirty="0"/>
              <a:t>차 </a:t>
            </a:r>
            <a:r>
              <a:rPr lang="en-US" altLang="ko-KR" sz="1600" dirty="0"/>
              <a:t>loop </a:t>
            </a:r>
            <a:r>
              <a:rPr lang="ko-KR" altLang="en-US" sz="1600" dirty="0"/>
              <a:t>발생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47F692-6F45-4F54-9CF3-C88BDD236E8D}"/>
              </a:ext>
            </a:extLst>
          </p:cNvPr>
          <p:cNvSpPr txBox="1"/>
          <p:nvPr/>
        </p:nvSpPr>
        <p:spPr>
          <a:xfrm>
            <a:off x="9208283" y="5853885"/>
            <a:ext cx="1610514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loop </a:t>
            </a:r>
            <a:r>
              <a:rPr lang="ko-KR" altLang="en-US" sz="1600" dirty="0"/>
              <a:t>가 사라짐</a:t>
            </a:r>
          </a:p>
        </p:txBody>
      </p:sp>
    </p:spTree>
    <p:extLst>
      <p:ext uri="{BB962C8B-B14F-4D97-AF65-F5344CB8AC3E}">
        <p14:creationId xmlns:p14="http://schemas.microsoft.com/office/powerpoint/2010/main" val="2734022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260B1D11-24CC-4BFF-89E1-8A8C03C21F49}"/>
              </a:ext>
            </a:extLst>
          </p:cNvPr>
          <p:cNvSpPr txBox="1"/>
          <p:nvPr/>
        </p:nvSpPr>
        <p:spPr>
          <a:xfrm>
            <a:off x="2110167" y="296559"/>
            <a:ext cx="8607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persistence diagram &amp;</a:t>
            </a:r>
            <a:r>
              <a:rPr lang="ko-KR" altLang="en-US" sz="2400" dirty="0"/>
              <a:t> </a:t>
            </a:r>
            <a:r>
              <a:rPr lang="en-US" altLang="ko-KR" sz="2400" dirty="0"/>
              <a:t>barcode of COVID-19 (by region)</a:t>
            </a:r>
            <a:endParaRPr lang="ko-KR" altLang="en-US" sz="2400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603729A-ED64-4E6A-B4D1-C59C9CCB5088}"/>
              </a:ext>
            </a:extLst>
          </p:cNvPr>
          <p:cNvCxnSpPr>
            <a:cxnSpLocks/>
          </p:cNvCxnSpPr>
          <p:nvPr/>
        </p:nvCxnSpPr>
        <p:spPr>
          <a:xfrm flipV="1">
            <a:off x="3216711" y="920227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CBE605D-A8E7-4E1A-8ECE-B742049F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45" y="1227079"/>
            <a:ext cx="3054728" cy="21951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8B10A9-E10C-473A-B7A6-95196F39F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480" y="3439446"/>
            <a:ext cx="3054728" cy="21256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F5FFCB-EF1D-47FE-9758-96FE7AFF5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319" y="1255792"/>
            <a:ext cx="3202996" cy="21732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2A86EF6-C4BB-490B-A4D0-1F3AC989B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586" y="3400717"/>
            <a:ext cx="3054729" cy="21643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EF43C3-602C-4298-8039-D7AC49EBCF5A}"/>
              </a:ext>
            </a:extLst>
          </p:cNvPr>
          <p:cNvSpPr txBox="1"/>
          <p:nvPr/>
        </p:nvSpPr>
        <p:spPr>
          <a:xfrm>
            <a:off x="2823645" y="5732594"/>
            <a:ext cx="1536901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3</a:t>
            </a:r>
            <a:r>
              <a:rPr lang="ko-KR" altLang="en-US" sz="1600" dirty="0"/>
              <a:t>차 </a:t>
            </a:r>
            <a:r>
              <a:rPr lang="en-US" altLang="ko-KR" sz="1600" dirty="0"/>
              <a:t>loop </a:t>
            </a:r>
            <a:r>
              <a:rPr lang="ko-KR" altLang="en-US" sz="1600" dirty="0"/>
              <a:t>발생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7F9011-F6CD-4DFF-8C62-DE46709BBD5E}"/>
              </a:ext>
            </a:extLst>
          </p:cNvPr>
          <p:cNvSpPr txBox="1"/>
          <p:nvPr/>
        </p:nvSpPr>
        <p:spPr>
          <a:xfrm>
            <a:off x="7366762" y="5732594"/>
            <a:ext cx="204591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분포의 변화</a:t>
            </a:r>
          </a:p>
        </p:txBody>
      </p:sp>
    </p:spTree>
    <p:extLst>
      <p:ext uri="{BB962C8B-B14F-4D97-AF65-F5344CB8AC3E}">
        <p14:creationId xmlns:p14="http://schemas.microsoft.com/office/powerpoint/2010/main" val="2504377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260B1D11-24CC-4BFF-89E1-8A8C03C21F49}"/>
              </a:ext>
            </a:extLst>
          </p:cNvPr>
          <p:cNvSpPr txBox="1"/>
          <p:nvPr/>
        </p:nvSpPr>
        <p:spPr>
          <a:xfrm>
            <a:off x="938443" y="314863"/>
            <a:ext cx="1088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compare persistence diagram with</a:t>
            </a:r>
            <a:r>
              <a:rPr lang="ko-KR" altLang="en-US" sz="2400" dirty="0"/>
              <a:t> </a:t>
            </a:r>
            <a:r>
              <a:rPr lang="en-US" altLang="ko-KR" sz="2400" dirty="0"/>
              <a:t>PCA graph of COVID-19 (by region)</a:t>
            </a:r>
            <a:endParaRPr lang="ko-KR" altLang="en-US" sz="2400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603729A-ED64-4E6A-B4D1-C59C9CCB5088}"/>
              </a:ext>
            </a:extLst>
          </p:cNvPr>
          <p:cNvCxnSpPr>
            <a:cxnSpLocks/>
          </p:cNvCxnSpPr>
          <p:nvPr/>
        </p:nvCxnSpPr>
        <p:spPr>
          <a:xfrm flipV="1">
            <a:off x="3216711" y="920227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18D3F3E-2B2A-42C0-A9D6-D76C285C5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620" y="1314423"/>
            <a:ext cx="3145101" cy="22289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DB2FB32-8913-4B8F-A198-3723B3B65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331" y="1342322"/>
            <a:ext cx="3145101" cy="22073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44FC98-6966-4370-9740-4866F2C245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183"/>
          <a:stretch/>
        </p:blipFill>
        <p:spPr>
          <a:xfrm>
            <a:off x="9094812" y="1314423"/>
            <a:ext cx="3033780" cy="223372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2C588A8-D552-4D09-AC4E-F4F2A992FF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08" r="-2103"/>
          <a:stretch/>
        </p:blipFill>
        <p:spPr>
          <a:xfrm>
            <a:off x="16994" y="1334087"/>
            <a:ext cx="2936178" cy="21106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47E900-F9FE-444B-921F-772D3B183D6F}"/>
              </a:ext>
            </a:extLst>
          </p:cNvPr>
          <p:cNvSpPr txBox="1"/>
          <p:nvPr/>
        </p:nvSpPr>
        <p:spPr>
          <a:xfrm>
            <a:off x="341746" y="5917460"/>
            <a:ext cx="715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88 days</a:t>
            </a:r>
            <a:endParaRPr lang="ko-KR" alt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329794-D999-4083-BCFB-EFDF7F3BD5C8}"/>
              </a:ext>
            </a:extLst>
          </p:cNvPr>
          <p:cNvSpPr txBox="1"/>
          <p:nvPr/>
        </p:nvSpPr>
        <p:spPr>
          <a:xfrm>
            <a:off x="3301642" y="5873968"/>
            <a:ext cx="715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89 days</a:t>
            </a:r>
            <a:endParaRPr lang="ko-KR" alt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4385DB-9F81-42B1-9BC8-65A96E2403F7}"/>
              </a:ext>
            </a:extLst>
          </p:cNvPr>
          <p:cNvSpPr txBox="1"/>
          <p:nvPr/>
        </p:nvSpPr>
        <p:spPr>
          <a:xfrm>
            <a:off x="6382283" y="5897524"/>
            <a:ext cx="715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90 days</a:t>
            </a:r>
            <a:endParaRPr lang="ko-KR" alt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0CA31E-E947-4B94-B30D-7F3BDD92D50D}"/>
              </a:ext>
            </a:extLst>
          </p:cNvPr>
          <p:cNvSpPr txBox="1"/>
          <p:nvPr/>
        </p:nvSpPr>
        <p:spPr>
          <a:xfrm>
            <a:off x="9311394" y="5873968"/>
            <a:ext cx="715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91 days</a:t>
            </a:r>
            <a:endParaRPr lang="ko-KR" altLang="en-US" sz="11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831FF0-C708-48C9-8618-3B539800A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95" y="3913090"/>
            <a:ext cx="2610000" cy="18804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D2C3FF9-F946-43F3-BD1B-F7AFAA9A70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743" y="3937600"/>
            <a:ext cx="2610000" cy="188049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D563705-1756-405F-9E3E-35F1FC7787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881" y="3783345"/>
            <a:ext cx="2610000" cy="188049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7A62DA6-4E09-4D97-A0AE-0C201B72BD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705" y="3783345"/>
            <a:ext cx="2610000" cy="188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64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260B1D11-24CC-4BFF-89E1-8A8C03C21F49}"/>
              </a:ext>
            </a:extLst>
          </p:cNvPr>
          <p:cNvSpPr txBox="1"/>
          <p:nvPr/>
        </p:nvSpPr>
        <p:spPr>
          <a:xfrm>
            <a:off x="1147092" y="310767"/>
            <a:ext cx="10193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compare persistence diagram with</a:t>
            </a:r>
            <a:r>
              <a:rPr lang="ko-KR" altLang="en-US" sz="2400" dirty="0"/>
              <a:t> </a:t>
            </a:r>
            <a:r>
              <a:rPr lang="en-US" altLang="ko-KR" sz="2400" dirty="0"/>
              <a:t>PCA graph of COVID-19 (by region)</a:t>
            </a:r>
            <a:endParaRPr lang="ko-KR" altLang="en-US" sz="2400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603729A-ED64-4E6A-B4D1-C59C9CCB5088}"/>
              </a:ext>
            </a:extLst>
          </p:cNvPr>
          <p:cNvCxnSpPr>
            <a:cxnSpLocks/>
          </p:cNvCxnSpPr>
          <p:nvPr/>
        </p:nvCxnSpPr>
        <p:spPr>
          <a:xfrm flipV="1">
            <a:off x="3216711" y="920227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DCED7E0-96F2-4AE1-A29B-BD7BD7B7F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277" y="1153230"/>
            <a:ext cx="3124723" cy="22757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A0C6CEB-B86A-4CFE-96A7-592F57E45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96" y="1343541"/>
            <a:ext cx="2939903" cy="20258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99486A-9407-4BCD-90C4-A8B09C0E5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0" y="1278356"/>
            <a:ext cx="2939903" cy="20910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E99B47-800F-4B71-A40F-39E2D39F2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6003" y="1235767"/>
            <a:ext cx="3092590" cy="2268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E28E77-C371-46A6-AF02-E71B54999C31}"/>
              </a:ext>
            </a:extLst>
          </p:cNvPr>
          <p:cNvSpPr txBox="1"/>
          <p:nvPr/>
        </p:nvSpPr>
        <p:spPr>
          <a:xfrm>
            <a:off x="6382283" y="5897524"/>
            <a:ext cx="715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94 days</a:t>
            </a:r>
            <a:endParaRPr lang="ko-KR" alt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25BC86-9D74-4493-AC4A-E6411BAAC5DE}"/>
              </a:ext>
            </a:extLst>
          </p:cNvPr>
          <p:cNvSpPr txBox="1"/>
          <p:nvPr/>
        </p:nvSpPr>
        <p:spPr>
          <a:xfrm>
            <a:off x="409113" y="5931062"/>
            <a:ext cx="715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92 days</a:t>
            </a:r>
            <a:endParaRPr lang="ko-KR" alt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F15BD4-27ED-495B-A211-2CD00B09D2F7}"/>
              </a:ext>
            </a:extLst>
          </p:cNvPr>
          <p:cNvSpPr txBox="1"/>
          <p:nvPr/>
        </p:nvSpPr>
        <p:spPr>
          <a:xfrm>
            <a:off x="3257503" y="5931062"/>
            <a:ext cx="715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93 days</a:t>
            </a:r>
            <a:endParaRPr lang="ko-KR" alt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ED0EB4-B0B1-40C0-96E8-2480E70BA1F6}"/>
              </a:ext>
            </a:extLst>
          </p:cNvPr>
          <p:cNvSpPr txBox="1"/>
          <p:nvPr/>
        </p:nvSpPr>
        <p:spPr>
          <a:xfrm>
            <a:off x="9496637" y="5823012"/>
            <a:ext cx="715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95 days</a:t>
            </a:r>
            <a:endParaRPr lang="ko-KR" altLang="en-US" sz="1100" dirty="0"/>
          </a:p>
        </p:txBody>
      </p:sp>
      <p:pic>
        <p:nvPicPr>
          <p:cNvPr id="11" name="그림 10" descr="게임이(가) 표시된 사진&#10;&#10;자동 생성된 설명">
            <a:extLst>
              <a:ext uri="{FF2B5EF4-FFF2-40B4-BE49-F238E27FC236}">
                <a16:creationId xmlns:a16="http://schemas.microsoft.com/office/drawing/2014/main" id="{64E58F1B-7EA0-49EC-9D50-37B4304B6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5" y="3742009"/>
            <a:ext cx="2592000" cy="1867527"/>
          </a:xfrm>
          <a:prstGeom prst="rect">
            <a:avLst/>
          </a:prstGeom>
        </p:spPr>
      </p:pic>
      <p:pic>
        <p:nvPicPr>
          <p:cNvPr id="17" name="그림 16" descr="게임이(가) 표시된 사진&#10;&#10;자동 생성된 설명">
            <a:extLst>
              <a:ext uri="{FF2B5EF4-FFF2-40B4-BE49-F238E27FC236}">
                <a16:creationId xmlns:a16="http://schemas.microsoft.com/office/drawing/2014/main" id="{DB9044BB-2CC9-49C4-ADE2-09D6FD26CB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498" y="3716474"/>
            <a:ext cx="2592000" cy="18675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ACFAD87-BDED-4E2B-A70D-1471AA5340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81" y="3868225"/>
            <a:ext cx="2592000" cy="19399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ECD54E1-0EA5-4E76-B4F5-70967C3C39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337" y="3742009"/>
            <a:ext cx="2592000" cy="186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01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260B1D11-24CC-4BFF-89E1-8A8C03C21F49}"/>
              </a:ext>
            </a:extLst>
          </p:cNvPr>
          <p:cNvSpPr txBox="1"/>
          <p:nvPr/>
        </p:nvSpPr>
        <p:spPr>
          <a:xfrm>
            <a:off x="1318661" y="296559"/>
            <a:ext cx="10183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compare persistence diagram with</a:t>
            </a:r>
            <a:r>
              <a:rPr lang="ko-KR" altLang="en-US" sz="2400" dirty="0"/>
              <a:t> </a:t>
            </a:r>
            <a:r>
              <a:rPr lang="en-US" altLang="ko-KR" sz="2400" dirty="0"/>
              <a:t>PCA graph of COVID-19 (by region)</a:t>
            </a:r>
            <a:endParaRPr lang="ko-KR" altLang="en-US" sz="2400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603729A-ED64-4E6A-B4D1-C59C9CCB5088}"/>
              </a:ext>
            </a:extLst>
          </p:cNvPr>
          <p:cNvCxnSpPr>
            <a:cxnSpLocks/>
          </p:cNvCxnSpPr>
          <p:nvPr/>
        </p:nvCxnSpPr>
        <p:spPr>
          <a:xfrm flipV="1">
            <a:off x="3216711" y="920227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01FB7E0-662D-4E62-9CD0-2C5D77A98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0" y="1427101"/>
            <a:ext cx="2905383" cy="19570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EC5A8A-2B5F-4288-AF5A-DDA17473B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843" y="1403998"/>
            <a:ext cx="2879289" cy="21266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C9847C-2CE5-4EB5-A497-46B0A6676A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4"/>
          <a:stretch/>
        </p:blipFill>
        <p:spPr>
          <a:xfrm>
            <a:off x="6052955" y="1337919"/>
            <a:ext cx="3008018" cy="215982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0233851-61EE-4750-9A08-6896FB0B67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9995" y="1432011"/>
            <a:ext cx="3006213" cy="20706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DABCFCC-98C4-4094-983B-F641592D4940}"/>
              </a:ext>
            </a:extLst>
          </p:cNvPr>
          <p:cNvSpPr txBox="1"/>
          <p:nvPr/>
        </p:nvSpPr>
        <p:spPr>
          <a:xfrm>
            <a:off x="486115" y="5798637"/>
            <a:ext cx="9095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100 days</a:t>
            </a:r>
            <a:endParaRPr lang="ko-KR" alt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E86A55-B521-4777-B455-B366E18F563C}"/>
              </a:ext>
            </a:extLst>
          </p:cNvPr>
          <p:cNvSpPr txBox="1"/>
          <p:nvPr/>
        </p:nvSpPr>
        <p:spPr>
          <a:xfrm>
            <a:off x="3287832" y="5798637"/>
            <a:ext cx="9095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104 days</a:t>
            </a:r>
            <a:endParaRPr lang="ko-KR" alt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BF92BE-BA13-463D-BA6A-B0A0BF28EDFB}"/>
              </a:ext>
            </a:extLst>
          </p:cNvPr>
          <p:cNvSpPr txBox="1"/>
          <p:nvPr/>
        </p:nvSpPr>
        <p:spPr>
          <a:xfrm>
            <a:off x="6301056" y="5798637"/>
            <a:ext cx="9095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106 days</a:t>
            </a:r>
            <a:endParaRPr lang="ko-KR" alt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668EDD-FDDA-408E-9B27-DDAF879139F6}"/>
              </a:ext>
            </a:extLst>
          </p:cNvPr>
          <p:cNvSpPr txBox="1"/>
          <p:nvPr/>
        </p:nvSpPr>
        <p:spPr>
          <a:xfrm>
            <a:off x="9314280" y="5798637"/>
            <a:ext cx="9095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119 days</a:t>
            </a:r>
            <a:endParaRPr lang="ko-KR" altLang="en-US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B22E87-7F3C-4FA6-A669-44C280CB5B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00" y="3827786"/>
            <a:ext cx="2610000" cy="19534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82F25A-836D-4932-9516-15BFAD9375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734" y="3826013"/>
            <a:ext cx="2610000" cy="18363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0CC066-6FEA-450B-B98B-6F6BDDAD10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869" y="3680147"/>
            <a:ext cx="2610000" cy="18363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422574-B6AB-4DCE-9915-F171328771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232" y="3686008"/>
            <a:ext cx="2610000" cy="176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56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B92C7DE-C6E0-4D9C-934E-88696203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125096"/>
            <a:ext cx="3346301" cy="101342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분석 및 결과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952D62-44C4-4396-9D7D-7CA6376F953B}"/>
              </a:ext>
            </a:extLst>
          </p:cNvPr>
          <p:cNvCxnSpPr>
            <a:cxnSpLocks/>
          </p:cNvCxnSpPr>
          <p:nvPr/>
        </p:nvCxnSpPr>
        <p:spPr>
          <a:xfrm flipV="1">
            <a:off x="598170" y="982980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ED9C1F-4D99-4CF6-A734-A12280FC0A82}"/>
              </a:ext>
            </a:extLst>
          </p:cNvPr>
          <p:cNvSpPr txBox="1"/>
          <p:nvPr/>
        </p:nvSpPr>
        <p:spPr>
          <a:xfrm>
            <a:off x="598170" y="1124542"/>
            <a:ext cx="438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PCA 3D graph of COVID-19 (by country)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560B94-DA95-43F8-95C0-01FAF5F1E5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357" t="14395" r="1813" b="50327"/>
          <a:stretch/>
        </p:blipFill>
        <p:spPr>
          <a:xfrm>
            <a:off x="10951596" y="91762"/>
            <a:ext cx="1240404" cy="8905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313CC6-CFB6-432C-8F21-1808FE958296}"/>
              </a:ext>
            </a:extLst>
          </p:cNvPr>
          <p:cNvSpPr txBox="1"/>
          <p:nvPr/>
        </p:nvSpPr>
        <p:spPr>
          <a:xfrm>
            <a:off x="9005526" y="4462302"/>
            <a:ext cx="726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72 days</a:t>
            </a:r>
            <a:endParaRPr lang="ko-KR" alt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5BC4A6-C079-44D1-AF08-B1D598758428}"/>
              </a:ext>
            </a:extLst>
          </p:cNvPr>
          <p:cNvSpPr txBox="1"/>
          <p:nvPr/>
        </p:nvSpPr>
        <p:spPr>
          <a:xfrm>
            <a:off x="6121448" y="4473448"/>
            <a:ext cx="7265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59 days</a:t>
            </a:r>
            <a:endParaRPr lang="ko-KR" alt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3B37B0-9A30-4B7C-9415-3767769FF8CC}"/>
              </a:ext>
            </a:extLst>
          </p:cNvPr>
          <p:cNvSpPr txBox="1"/>
          <p:nvPr/>
        </p:nvSpPr>
        <p:spPr>
          <a:xfrm>
            <a:off x="3190077" y="4449038"/>
            <a:ext cx="7265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52 days</a:t>
            </a:r>
            <a:endParaRPr lang="ko-KR" altLang="en-US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135A86-9144-4387-9D82-36C5233E6983}"/>
              </a:ext>
            </a:extLst>
          </p:cNvPr>
          <p:cNvSpPr txBox="1"/>
          <p:nvPr/>
        </p:nvSpPr>
        <p:spPr>
          <a:xfrm>
            <a:off x="511410" y="4473448"/>
            <a:ext cx="8554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45 days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7C04EF-E704-4F3C-9A1D-6F8496E92E24}"/>
              </a:ext>
            </a:extLst>
          </p:cNvPr>
          <p:cNvSpPr txBox="1"/>
          <p:nvPr/>
        </p:nvSpPr>
        <p:spPr>
          <a:xfrm>
            <a:off x="511410" y="5217930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/>
              <a:t>첫째날</a:t>
            </a:r>
            <a:r>
              <a:rPr lang="ko-KR" altLang="en-US" sz="1600" dirty="0"/>
              <a:t> 데이터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472930-F349-4EB6-974B-BADC033AE886}"/>
              </a:ext>
            </a:extLst>
          </p:cNvPr>
          <p:cNvSpPr txBox="1"/>
          <p:nvPr/>
        </p:nvSpPr>
        <p:spPr>
          <a:xfrm>
            <a:off x="2978197" y="5157304"/>
            <a:ext cx="2802370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분포의 첫 번째 변화 </a:t>
            </a:r>
            <a:endParaRPr lang="en-US" altLang="ko-KR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BA0C95-21F4-4849-A9EE-2E2FE6848C80}"/>
              </a:ext>
            </a:extLst>
          </p:cNvPr>
          <p:cNvSpPr txBox="1"/>
          <p:nvPr/>
        </p:nvSpPr>
        <p:spPr>
          <a:xfrm>
            <a:off x="6043914" y="5157304"/>
            <a:ext cx="31630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분포의 첫 번째 변화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 → 지역별은 </a:t>
            </a:r>
            <a:r>
              <a:rPr lang="en-US" altLang="ko-KR" sz="1600" dirty="0"/>
              <a:t>line</a:t>
            </a:r>
            <a:r>
              <a:rPr lang="ko-KR" altLang="en-US" sz="1600" dirty="0"/>
              <a:t>이 관찰됐지만</a:t>
            </a:r>
            <a:endParaRPr lang="en-US" altLang="ko-KR" sz="1600" dirty="0"/>
          </a:p>
          <a:p>
            <a:r>
              <a:rPr lang="ko-KR" altLang="en-US" sz="1600" dirty="0"/>
              <a:t>그것과 다른 분포 양상</a:t>
            </a:r>
            <a:endParaRPr lang="en-US" altLang="ko-KR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1A2AF3-C475-4593-9A5A-841565D4B771}"/>
              </a:ext>
            </a:extLst>
          </p:cNvPr>
          <p:cNvSpPr txBox="1"/>
          <p:nvPr/>
        </p:nvSpPr>
        <p:spPr>
          <a:xfrm>
            <a:off x="9368808" y="5157304"/>
            <a:ext cx="2802370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분포의 두 번째 변화 </a:t>
            </a:r>
            <a:endParaRPr lang="en-US" altLang="ko-KR" sz="1600" dirty="0"/>
          </a:p>
        </p:txBody>
      </p:sp>
      <p:pic>
        <p:nvPicPr>
          <p:cNvPr id="3" name="그림 2" descr="컴퓨터이(가) 표시된 사진&#10;&#10;자동 생성된 설명">
            <a:extLst>
              <a:ext uri="{FF2B5EF4-FFF2-40B4-BE49-F238E27FC236}">
                <a16:creationId xmlns:a16="http://schemas.microsoft.com/office/drawing/2014/main" id="{9C55EF6A-6A7D-41A2-A7AE-6DA313DE9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84" y="2446200"/>
            <a:ext cx="2610000" cy="18437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79C8AC-6A37-4E39-B5FD-537FA76979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595" y="2507325"/>
            <a:ext cx="2610000" cy="17183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7DF69B-385F-4F4B-B6E7-7733930262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584" y="2446200"/>
            <a:ext cx="2610000" cy="17183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39FB2B5-3D05-485E-9B3F-20A893950F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684" y="2511010"/>
            <a:ext cx="2610000" cy="173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86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B92C7DE-C6E0-4D9C-934E-88696203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125096"/>
            <a:ext cx="3346301" cy="101342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분석 및 결과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952D62-44C4-4396-9D7D-7CA6376F953B}"/>
              </a:ext>
            </a:extLst>
          </p:cNvPr>
          <p:cNvCxnSpPr>
            <a:cxnSpLocks/>
          </p:cNvCxnSpPr>
          <p:nvPr/>
        </p:nvCxnSpPr>
        <p:spPr>
          <a:xfrm flipV="1">
            <a:off x="598170" y="982980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ED9C1F-4D99-4CF6-A734-A12280FC0A82}"/>
              </a:ext>
            </a:extLst>
          </p:cNvPr>
          <p:cNvSpPr txBox="1"/>
          <p:nvPr/>
        </p:nvSpPr>
        <p:spPr>
          <a:xfrm>
            <a:off x="598170" y="1124542"/>
            <a:ext cx="438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PCA 3D graph of COVID-19 (by country)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560B94-DA95-43F8-95C0-01FAF5F1E5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357" t="14395" r="1813" b="50327"/>
          <a:stretch/>
        </p:blipFill>
        <p:spPr>
          <a:xfrm>
            <a:off x="10951596" y="0"/>
            <a:ext cx="1240404" cy="8905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AE2A2CF-7CB4-4268-BFD9-F15CADA8A0EF}"/>
              </a:ext>
            </a:extLst>
          </p:cNvPr>
          <p:cNvSpPr txBox="1"/>
          <p:nvPr/>
        </p:nvSpPr>
        <p:spPr>
          <a:xfrm>
            <a:off x="9006949" y="4419001"/>
            <a:ext cx="7982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89 days</a:t>
            </a:r>
            <a:endParaRPr lang="ko-KR" alt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4891D0-B901-4D8E-8FFC-AB4ED1C5DFF9}"/>
              </a:ext>
            </a:extLst>
          </p:cNvPr>
          <p:cNvSpPr txBox="1"/>
          <p:nvPr/>
        </p:nvSpPr>
        <p:spPr>
          <a:xfrm>
            <a:off x="6218302" y="4419001"/>
            <a:ext cx="7656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86 days</a:t>
            </a:r>
            <a:endParaRPr lang="ko-KR" alt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BEC1F8-9C98-4940-86C0-AF83E870D64C}"/>
              </a:ext>
            </a:extLst>
          </p:cNvPr>
          <p:cNvSpPr txBox="1"/>
          <p:nvPr/>
        </p:nvSpPr>
        <p:spPr>
          <a:xfrm>
            <a:off x="3236749" y="4419001"/>
            <a:ext cx="8789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82 days</a:t>
            </a:r>
            <a:endParaRPr lang="ko-KR" alt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6F0BCE-2D0D-4FE3-8F1F-FCFEF7E60051}"/>
              </a:ext>
            </a:extLst>
          </p:cNvPr>
          <p:cNvSpPr txBox="1"/>
          <p:nvPr/>
        </p:nvSpPr>
        <p:spPr>
          <a:xfrm>
            <a:off x="512833" y="4419001"/>
            <a:ext cx="7677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79 days</a:t>
            </a:r>
            <a:endParaRPr lang="ko-KR" altLang="en-US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7CDFDA-E293-4458-8313-6190CBEFC926}"/>
              </a:ext>
            </a:extLst>
          </p:cNvPr>
          <p:cNvSpPr txBox="1"/>
          <p:nvPr/>
        </p:nvSpPr>
        <p:spPr>
          <a:xfrm>
            <a:off x="512833" y="5038725"/>
            <a:ext cx="2021707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분포의 변화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 →</a:t>
            </a:r>
            <a:r>
              <a:rPr lang="en-US" altLang="ko-KR" sz="1600" dirty="0"/>
              <a:t> </a:t>
            </a:r>
            <a:r>
              <a:rPr lang="ko-KR" altLang="en-US" sz="1600" dirty="0"/>
              <a:t>데이터 밀집됨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E5003-2D86-438D-8B6E-5330668EA832}"/>
              </a:ext>
            </a:extLst>
          </p:cNvPr>
          <p:cNvSpPr txBox="1"/>
          <p:nvPr/>
        </p:nvSpPr>
        <p:spPr>
          <a:xfrm>
            <a:off x="3257891" y="5038725"/>
            <a:ext cx="2310248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분포의 변화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 →</a:t>
            </a:r>
            <a:r>
              <a:rPr lang="en-US" altLang="ko-KR" sz="1600" dirty="0"/>
              <a:t> </a:t>
            </a:r>
            <a:r>
              <a:rPr lang="ko-KR" altLang="en-US" sz="1600" dirty="0"/>
              <a:t>데이터 밀집 구역이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더 </a:t>
            </a:r>
            <a:r>
              <a:rPr lang="ko-KR" altLang="en-US" sz="1600" dirty="0" err="1"/>
              <a:t>짙어짐</a:t>
            </a: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757F8-81AD-41E7-B8E0-3F859731030B}"/>
              </a:ext>
            </a:extLst>
          </p:cNvPr>
          <p:cNvSpPr txBox="1"/>
          <p:nvPr/>
        </p:nvSpPr>
        <p:spPr>
          <a:xfrm>
            <a:off x="5962875" y="5038725"/>
            <a:ext cx="251543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분포의 변화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 → 데이터의 밀집 구역이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    </a:t>
            </a:r>
            <a:r>
              <a:rPr lang="ko-KR" altLang="en-US" sz="1600" dirty="0"/>
              <a:t>이동됨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2AE813-C4D5-4E07-8660-CA31078C4E05}"/>
              </a:ext>
            </a:extLst>
          </p:cNvPr>
          <p:cNvSpPr txBox="1"/>
          <p:nvPr/>
        </p:nvSpPr>
        <p:spPr>
          <a:xfrm>
            <a:off x="9020990" y="5038725"/>
            <a:ext cx="2382383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분포의 변화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 → 가장 밀집된 중앙에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   </a:t>
            </a:r>
            <a:r>
              <a:rPr lang="ko-KR" altLang="en-US" sz="1600" dirty="0"/>
              <a:t>데이터 수 증가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C5C682D-D769-4718-8727-A5CEAC115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19" y="2531876"/>
            <a:ext cx="2610000" cy="17345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52C5083-A660-49EA-9A3F-95A2D74FCD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169" y="2531875"/>
            <a:ext cx="2610000" cy="17345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DA1CAB1-4644-4640-9EC9-B5009A1151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061" y="2531874"/>
            <a:ext cx="2610000" cy="17345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471D600-A1C9-4D3A-85AB-9C3EC89842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181" y="2531874"/>
            <a:ext cx="2610000" cy="173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61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B92C7DE-C6E0-4D9C-934E-88696203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125096"/>
            <a:ext cx="3346301" cy="101342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분석 및 결과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952D62-44C4-4396-9D7D-7CA6376F953B}"/>
              </a:ext>
            </a:extLst>
          </p:cNvPr>
          <p:cNvCxnSpPr>
            <a:cxnSpLocks/>
          </p:cNvCxnSpPr>
          <p:nvPr/>
        </p:nvCxnSpPr>
        <p:spPr>
          <a:xfrm flipV="1">
            <a:off x="598170" y="982980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ED9C1F-4D99-4CF6-A734-A12280FC0A82}"/>
              </a:ext>
            </a:extLst>
          </p:cNvPr>
          <p:cNvSpPr txBox="1"/>
          <p:nvPr/>
        </p:nvSpPr>
        <p:spPr>
          <a:xfrm>
            <a:off x="598170" y="1124542"/>
            <a:ext cx="438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PCA 3D graph of COVID-19 (by country)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560B94-DA95-43F8-95C0-01FAF5F1E5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357" t="14395" r="1813" b="50327"/>
          <a:stretch/>
        </p:blipFill>
        <p:spPr>
          <a:xfrm>
            <a:off x="10951596" y="92434"/>
            <a:ext cx="1240404" cy="8905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313CC6-CFB6-432C-8F21-1808FE958296}"/>
              </a:ext>
            </a:extLst>
          </p:cNvPr>
          <p:cNvSpPr txBox="1"/>
          <p:nvPr/>
        </p:nvSpPr>
        <p:spPr>
          <a:xfrm>
            <a:off x="9005526" y="4467010"/>
            <a:ext cx="9512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119 days</a:t>
            </a:r>
            <a:endParaRPr lang="ko-KR" alt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5BC4A6-C079-44D1-AF08-B1D598758428}"/>
              </a:ext>
            </a:extLst>
          </p:cNvPr>
          <p:cNvSpPr txBox="1"/>
          <p:nvPr/>
        </p:nvSpPr>
        <p:spPr>
          <a:xfrm>
            <a:off x="6121448" y="4478156"/>
            <a:ext cx="8554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115 days</a:t>
            </a:r>
            <a:endParaRPr lang="ko-KR" alt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3B37B0-9A30-4B7C-9415-3767769FF8CC}"/>
              </a:ext>
            </a:extLst>
          </p:cNvPr>
          <p:cNvSpPr txBox="1"/>
          <p:nvPr/>
        </p:nvSpPr>
        <p:spPr>
          <a:xfrm>
            <a:off x="3190077" y="4453746"/>
            <a:ext cx="7265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93 days</a:t>
            </a:r>
            <a:endParaRPr lang="ko-KR" altLang="en-US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135A86-9144-4387-9D82-36C5233E6983}"/>
              </a:ext>
            </a:extLst>
          </p:cNvPr>
          <p:cNvSpPr txBox="1"/>
          <p:nvPr/>
        </p:nvSpPr>
        <p:spPr>
          <a:xfrm>
            <a:off x="511410" y="4478156"/>
            <a:ext cx="8554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92 days</a:t>
            </a:r>
            <a:endParaRPr lang="ko-KR" alt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0664EA-5540-4D20-B284-7FA673BC808E}"/>
              </a:ext>
            </a:extLst>
          </p:cNvPr>
          <p:cNvSpPr txBox="1"/>
          <p:nvPr/>
        </p:nvSpPr>
        <p:spPr>
          <a:xfrm>
            <a:off x="224188" y="5029200"/>
            <a:ext cx="2587568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분포의 변화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 →</a:t>
            </a:r>
            <a:r>
              <a:rPr lang="en-US" altLang="ko-KR" sz="1600" dirty="0"/>
              <a:t> </a:t>
            </a:r>
            <a:r>
              <a:rPr lang="ko-KR" altLang="en-US" sz="1600" dirty="0"/>
              <a:t>밀집되어 있는 형태가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    </a:t>
            </a:r>
            <a:r>
              <a:rPr lang="ko-KR" altLang="en-US" sz="1600" dirty="0"/>
              <a:t>같으나 위치가 이동됨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A2A16D-21F5-4A49-A5AC-4DEF444E6F81}"/>
              </a:ext>
            </a:extLst>
          </p:cNvPr>
          <p:cNvSpPr txBox="1"/>
          <p:nvPr/>
        </p:nvSpPr>
        <p:spPr>
          <a:xfrm>
            <a:off x="3202403" y="5029200"/>
            <a:ext cx="1970411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분포의 변화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 →데이터가 밀집됨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E5F1C1-F16A-4FE4-A3CF-6D26276F80CE}"/>
              </a:ext>
            </a:extLst>
          </p:cNvPr>
          <p:cNvSpPr txBox="1"/>
          <p:nvPr/>
        </p:nvSpPr>
        <p:spPr>
          <a:xfrm>
            <a:off x="6070308" y="5029200"/>
            <a:ext cx="2238113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분포의 변화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 →많은 데이터가 퍼짐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082341-E50F-4B20-B236-E0C08BD4479A}"/>
              </a:ext>
            </a:extLst>
          </p:cNvPr>
          <p:cNvSpPr txBox="1"/>
          <p:nvPr/>
        </p:nvSpPr>
        <p:spPr>
          <a:xfrm>
            <a:off x="9005526" y="5029200"/>
            <a:ext cx="2997937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분포의 변화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 →</a:t>
            </a:r>
            <a:r>
              <a:rPr lang="en-US" altLang="ko-KR" sz="1600" dirty="0"/>
              <a:t> </a:t>
            </a:r>
            <a:r>
              <a:rPr lang="ko-KR" altLang="en-US" sz="1600" dirty="0"/>
              <a:t>다시 많은 데이터가 밀집됨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AA0C05-2BA1-4D14-83A8-DFED5DA3E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43" y="2522756"/>
            <a:ext cx="2610000" cy="17345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1087F6-EFFD-4056-B0C7-DBAE34E5D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191" y="2566953"/>
            <a:ext cx="2610000" cy="17345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B08D3A9-4FE6-445B-A659-F46B569D5E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881" y="2442481"/>
            <a:ext cx="2610000" cy="17913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418ED58-600B-467D-AB41-717A9583E4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900" y="2510214"/>
            <a:ext cx="2610000" cy="179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54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155FFCC-4A1A-49A6-8D78-E99A3DD55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" t="7927" r="6263"/>
          <a:stretch/>
        </p:blipFill>
        <p:spPr>
          <a:xfrm>
            <a:off x="572002" y="3399015"/>
            <a:ext cx="3198736" cy="23257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0ED340-4A98-4C9F-9261-7AFD333744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" r="6124"/>
          <a:stretch/>
        </p:blipFill>
        <p:spPr>
          <a:xfrm>
            <a:off x="480385" y="1092259"/>
            <a:ext cx="3290353" cy="23257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60B1D11-24CC-4BFF-89E1-8A8C03C21F49}"/>
              </a:ext>
            </a:extLst>
          </p:cNvPr>
          <p:cNvSpPr txBox="1"/>
          <p:nvPr/>
        </p:nvSpPr>
        <p:spPr>
          <a:xfrm>
            <a:off x="1855725" y="296559"/>
            <a:ext cx="8607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persistence diagram &amp;</a:t>
            </a:r>
            <a:r>
              <a:rPr lang="ko-KR" altLang="en-US" sz="2400" dirty="0"/>
              <a:t> </a:t>
            </a:r>
            <a:r>
              <a:rPr lang="en-US" altLang="ko-KR" sz="2400" dirty="0"/>
              <a:t>barcode of COVID-19 (by country)</a:t>
            </a:r>
            <a:endParaRPr lang="ko-KR" altLang="en-US" sz="2400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603729A-ED64-4E6A-B4D1-C59C9CCB5088}"/>
              </a:ext>
            </a:extLst>
          </p:cNvPr>
          <p:cNvCxnSpPr>
            <a:cxnSpLocks/>
          </p:cNvCxnSpPr>
          <p:nvPr/>
        </p:nvCxnSpPr>
        <p:spPr>
          <a:xfrm flipV="1">
            <a:off x="3216711" y="920227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D6EB410-E22A-4F59-88F3-ABE87D6B3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988" y="1073268"/>
            <a:ext cx="3402733" cy="2325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999D34-E4D5-4F46-9FCC-BF7B4CCF4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464" y="3399020"/>
            <a:ext cx="3224494" cy="23257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241299D-8B69-47A7-B23F-24B9D3724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1837" y="1073269"/>
            <a:ext cx="3305015" cy="23257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D4B1153-8E17-45DC-9339-81965B6CC8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1837" y="3299673"/>
            <a:ext cx="3360994" cy="23257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40D3B7-2978-4049-82D8-304C95BB20C4}"/>
              </a:ext>
            </a:extLst>
          </p:cNvPr>
          <p:cNvSpPr txBox="1"/>
          <p:nvPr/>
        </p:nvSpPr>
        <p:spPr>
          <a:xfrm>
            <a:off x="186070" y="5625671"/>
            <a:ext cx="3878981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/>
              <a:t>첫번째 데이터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: loop</a:t>
            </a:r>
            <a:r>
              <a:rPr lang="ko-KR" altLang="en-US" sz="1600" dirty="0"/>
              <a:t>가 보이지 않음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2D8B6-7714-44DA-BD41-CC0EE024C264}"/>
              </a:ext>
            </a:extLst>
          </p:cNvPr>
          <p:cNvSpPr txBox="1"/>
          <p:nvPr/>
        </p:nvSpPr>
        <p:spPr>
          <a:xfrm>
            <a:off x="5327549" y="5724772"/>
            <a:ext cx="1536901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loop </a:t>
            </a:r>
            <a:r>
              <a:rPr lang="ko-KR" altLang="en-US" sz="1600" dirty="0"/>
              <a:t>발생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89AB96-6DCC-40BC-8625-2E860691C0A8}"/>
              </a:ext>
            </a:extLst>
          </p:cNvPr>
          <p:cNvSpPr txBox="1"/>
          <p:nvPr/>
        </p:nvSpPr>
        <p:spPr>
          <a:xfrm>
            <a:off x="8577804" y="5696814"/>
            <a:ext cx="322449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loop</a:t>
            </a:r>
            <a:r>
              <a:rPr lang="ko-KR" altLang="en-US" sz="1600" dirty="0"/>
              <a:t>의 </a:t>
            </a:r>
            <a:r>
              <a:rPr lang="en-US" altLang="ko-KR" sz="1600" dirty="0"/>
              <a:t>birth</a:t>
            </a:r>
            <a:r>
              <a:rPr lang="ko-KR" altLang="en-US" sz="1600" dirty="0"/>
              <a:t>와 </a:t>
            </a:r>
            <a:r>
              <a:rPr lang="en-US" altLang="ko-KR" sz="1600" dirty="0"/>
              <a:t>death</a:t>
            </a:r>
            <a:r>
              <a:rPr lang="ko-KR" altLang="en-US" sz="1600" dirty="0"/>
              <a:t>가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전 데이터와 약간 다름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991577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1A17352-DDF8-492D-8DE5-EEA5864ABAF4}"/>
              </a:ext>
            </a:extLst>
          </p:cNvPr>
          <p:cNvSpPr txBox="1"/>
          <p:nvPr/>
        </p:nvSpPr>
        <p:spPr>
          <a:xfrm>
            <a:off x="1855725" y="296559"/>
            <a:ext cx="8607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persistence diagram &amp;</a:t>
            </a:r>
            <a:r>
              <a:rPr lang="ko-KR" altLang="en-US" sz="2400" dirty="0"/>
              <a:t> </a:t>
            </a:r>
            <a:r>
              <a:rPr lang="en-US" altLang="ko-KR" sz="2400" dirty="0"/>
              <a:t>barcode of COVID-19 (by country)</a:t>
            </a:r>
            <a:endParaRPr lang="ko-KR" altLang="en-US" sz="24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E6A233-3D2B-4BC5-B789-44AA9D8068BC}"/>
              </a:ext>
            </a:extLst>
          </p:cNvPr>
          <p:cNvCxnSpPr>
            <a:cxnSpLocks/>
          </p:cNvCxnSpPr>
          <p:nvPr/>
        </p:nvCxnSpPr>
        <p:spPr>
          <a:xfrm flipV="1">
            <a:off x="3216711" y="920227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F5CF64D-7C08-4963-978B-ADE132B3B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9" y="1321190"/>
            <a:ext cx="3029207" cy="19625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BE460B-EE04-4B9E-8F57-85D68F148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41" y="3431425"/>
            <a:ext cx="2830762" cy="19625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BF8D81-90EC-42EE-882C-37639FDCE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445" y="1321190"/>
            <a:ext cx="2897303" cy="1962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F7FB69F-6E3A-4A41-A4C9-BBAF848A6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3126" y="3429000"/>
            <a:ext cx="2722750" cy="19625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3AB060-1391-4F91-AC41-E1B1D6DDE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9412" y="1304508"/>
            <a:ext cx="2932198" cy="19624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CCE99BC-ACC4-44AD-8EEC-004F28C204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429007"/>
            <a:ext cx="2875144" cy="19624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B3000A-1688-49A7-8FAE-0CA2F940C92D}"/>
              </a:ext>
            </a:extLst>
          </p:cNvPr>
          <p:cNvSpPr txBox="1"/>
          <p:nvPr/>
        </p:nvSpPr>
        <p:spPr>
          <a:xfrm>
            <a:off x="826258" y="6080573"/>
            <a:ext cx="1016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전체적으로 </a:t>
            </a:r>
            <a:r>
              <a:rPr lang="en-US" altLang="ko-KR" dirty="0"/>
              <a:t>persistent</a:t>
            </a:r>
            <a:r>
              <a:rPr lang="ko-KR" altLang="en-US" dirty="0"/>
              <a:t> </a:t>
            </a:r>
            <a:r>
              <a:rPr lang="en-US" altLang="ko-KR" dirty="0"/>
              <a:t>diagram</a:t>
            </a:r>
            <a:r>
              <a:rPr lang="ko-KR" altLang="en-US" dirty="0"/>
              <a:t>을 관찰하였을 때</a:t>
            </a:r>
            <a:r>
              <a:rPr lang="en-US" altLang="ko-KR" dirty="0"/>
              <a:t>, </a:t>
            </a:r>
            <a:r>
              <a:rPr lang="ko-KR" altLang="en-US" dirty="0"/>
              <a:t>시간에 변화에 따른 </a:t>
            </a:r>
            <a:r>
              <a:rPr lang="ko-KR" altLang="en-US" dirty="0" err="1"/>
              <a:t>특출난</a:t>
            </a:r>
            <a:r>
              <a:rPr lang="ko-KR" altLang="en-US" dirty="0"/>
              <a:t> 변화는 보이지 않음</a:t>
            </a:r>
            <a:endParaRPr lang="en-US" altLang="ko-KR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109B286-0DEC-4AAB-9F24-01A164072F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1144" y="1286974"/>
            <a:ext cx="2966929" cy="203093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5934677-7A7A-44CC-8DF3-7AE61D592C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5940" y="3425842"/>
            <a:ext cx="2875144" cy="196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1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A6E61-AC24-415D-919B-90624B831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105216"/>
            <a:ext cx="10515600" cy="1109345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동기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451B38-C85F-4E08-9971-CA6D1DD3A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6362" r="19056"/>
          <a:stretch/>
        </p:blipFill>
        <p:spPr>
          <a:xfrm>
            <a:off x="5333668" y="1400454"/>
            <a:ext cx="6632228" cy="4668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CF27DC-6100-40D0-BCE4-2F49C5B3443A}"/>
              </a:ext>
            </a:extLst>
          </p:cNvPr>
          <p:cNvSpPr txBox="1"/>
          <p:nvPr/>
        </p:nvSpPr>
        <p:spPr>
          <a:xfrm>
            <a:off x="7224433" y="6069225"/>
            <a:ext cx="4558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/>
              <a:t>2019.12.30~2020.06.29 </a:t>
            </a:r>
            <a:r>
              <a:rPr lang="ko-KR" altLang="en-US" sz="1400" dirty="0"/>
              <a:t>코로나 </a:t>
            </a:r>
            <a:r>
              <a:rPr lang="en-US" altLang="ko-KR" sz="1400" dirty="0"/>
              <a:t>19 - </a:t>
            </a:r>
            <a:r>
              <a:rPr lang="ko-KR" altLang="en-US" sz="1400" dirty="0"/>
              <a:t>일 별</a:t>
            </a:r>
            <a:r>
              <a:rPr lang="en-US" altLang="ko-KR" sz="1400" dirty="0"/>
              <a:t> </a:t>
            </a:r>
            <a:r>
              <a:rPr lang="ko-KR" altLang="en-US" sz="1400" dirty="0"/>
              <a:t>감염자 수</a:t>
            </a:r>
            <a:endParaRPr lang="en-US" altLang="ko-KR" sz="1400" dirty="0"/>
          </a:p>
          <a:p>
            <a:pPr algn="r"/>
            <a:endParaRPr lang="en-US" altLang="ko-KR" sz="700" dirty="0"/>
          </a:p>
          <a:p>
            <a:pPr algn="r"/>
            <a:r>
              <a:rPr lang="ko-KR" altLang="en-US" sz="1200" dirty="0"/>
              <a:t>출처 </a:t>
            </a:r>
            <a:r>
              <a:rPr lang="en-US" altLang="ko-KR" sz="1200" dirty="0"/>
              <a:t>:  WHO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9C9254-0B16-49F0-8872-C7B758EAC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16" t="35654" r="2688" b="36531"/>
          <a:stretch/>
        </p:blipFill>
        <p:spPr>
          <a:xfrm>
            <a:off x="6250896" y="1529934"/>
            <a:ext cx="1310640" cy="138684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888125-2618-43A7-8ECE-642258E7496F}"/>
              </a:ext>
            </a:extLst>
          </p:cNvPr>
          <p:cNvCxnSpPr>
            <a:cxnSpLocks/>
          </p:cNvCxnSpPr>
          <p:nvPr/>
        </p:nvCxnSpPr>
        <p:spPr>
          <a:xfrm flipV="1">
            <a:off x="598170" y="982980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BB61E9-390D-4B8D-B27F-C767A25F12C3}"/>
              </a:ext>
            </a:extLst>
          </p:cNvPr>
          <p:cNvSpPr txBox="1"/>
          <p:nvPr/>
        </p:nvSpPr>
        <p:spPr>
          <a:xfrm>
            <a:off x="598170" y="1124627"/>
            <a:ext cx="438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COVID-19 </a:t>
            </a:r>
            <a:r>
              <a:rPr lang="ko-KR" altLang="en-US" sz="1600" dirty="0"/>
              <a:t>확산 상황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53F447-F2E1-4ED1-87C8-F6B7171A4840}"/>
              </a:ext>
            </a:extLst>
          </p:cNvPr>
          <p:cNvSpPr txBox="1"/>
          <p:nvPr/>
        </p:nvSpPr>
        <p:spPr>
          <a:xfrm>
            <a:off x="798980" y="1925723"/>
            <a:ext cx="41685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2019. 12. 08 </a:t>
            </a:r>
            <a:r>
              <a:rPr lang="ko-KR" altLang="en-US" dirty="0"/>
              <a:t>중국에서 첫 발병 보고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2020. 01. 30 WHO </a:t>
            </a:r>
            <a:r>
              <a:rPr lang="ko-KR" altLang="en-US" dirty="0"/>
              <a:t>국제적 공중보건</a:t>
            </a:r>
            <a:endParaRPr lang="en-US" altLang="ko-KR" dirty="0"/>
          </a:p>
          <a:p>
            <a:r>
              <a:rPr lang="en-US" altLang="ko-KR" dirty="0"/>
              <a:t>	     </a:t>
            </a:r>
            <a:r>
              <a:rPr lang="ko-KR" altLang="en-US" dirty="0"/>
              <a:t>비상사태</a:t>
            </a:r>
            <a:r>
              <a:rPr lang="en-US" altLang="ko-KR" dirty="0"/>
              <a:t> (PHEIC) </a:t>
            </a:r>
            <a:r>
              <a:rPr lang="ko-KR" altLang="en-US" dirty="0"/>
              <a:t>선포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2020. 03. 11 WHO </a:t>
            </a:r>
            <a:r>
              <a:rPr lang="ko-KR" altLang="en-US" dirty="0" err="1"/>
              <a:t>팬데믹</a:t>
            </a:r>
            <a:r>
              <a:rPr lang="ko-KR" altLang="en-US" dirty="0"/>
              <a:t> 선언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2020. 06. 29 </a:t>
            </a:r>
            <a:r>
              <a:rPr lang="ko-KR" altLang="en-US" dirty="0"/>
              <a:t>기준</a:t>
            </a:r>
            <a:endParaRPr lang="en-US" altLang="ko-KR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10,037,074</a:t>
            </a:r>
            <a:r>
              <a:rPr lang="ko-KR" altLang="en-US" b="1" dirty="0"/>
              <a:t>명 감염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500,003</a:t>
            </a:r>
            <a:r>
              <a:rPr lang="ko-KR" altLang="en-US" b="1" dirty="0"/>
              <a:t>명 사망</a:t>
            </a:r>
            <a:endParaRPr lang="ko-KR" altLang="en-US" dirty="0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DAB3CA4A-2393-457D-B7DE-1FA5C3A8E2A3}"/>
              </a:ext>
            </a:extLst>
          </p:cNvPr>
          <p:cNvSpPr/>
          <p:nvPr/>
        </p:nvSpPr>
        <p:spPr>
          <a:xfrm>
            <a:off x="598170" y="1925723"/>
            <a:ext cx="1810539" cy="3006554"/>
          </a:xfrm>
          <a:prstGeom prst="downArrow">
            <a:avLst/>
          </a:prstGeom>
          <a:solidFill>
            <a:srgbClr val="10A1E2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9252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73CE059-9588-46D3-90E5-57BEA817DEEA}"/>
              </a:ext>
            </a:extLst>
          </p:cNvPr>
          <p:cNvSpPr txBox="1"/>
          <p:nvPr/>
        </p:nvSpPr>
        <p:spPr>
          <a:xfrm>
            <a:off x="1855725" y="296559"/>
            <a:ext cx="8607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persistence diagram &amp;</a:t>
            </a:r>
            <a:r>
              <a:rPr lang="ko-KR" altLang="en-US" sz="2400" dirty="0"/>
              <a:t> </a:t>
            </a:r>
            <a:r>
              <a:rPr lang="en-US" altLang="ko-KR" sz="2400" dirty="0"/>
              <a:t>barcode of COVID-19 (by country)</a:t>
            </a:r>
            <a:endParaRPr lang="ko-KR" altLang="en-US" sz="24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714E2CD-B70F-43A4-A1B9-D0F35FF38150}"/>
              </a:ext>
            </a:extLst>
          </p:cNvPr>
          <p:cNvCxnSpPr>
            <a:cxnSpLocks/>
          </p:cNvCxnSpPr>
          <p:nvPr/>
        </p:nvCxnSpPr>
        <p:spPr>
          <a:xfrm flipV="1">
            <a:off x="3216711" y="920227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844AF32-554A-42E9-A761-33BED7431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256" y="1082231"/>
            <a:ext cx="3298909" cy="2304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E646657-497A-4EBB-A14D-A7BBEB16F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443" y="3386231"/>
            <a:ext cx="3370030" cy="23325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19770ED-B4F3-4C37-8291-4CAAE2B0A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218" y="1082231"/>
            <a:ext cx="3370423" cy="2304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F93D63-C3D5-4A98-B754-07D694B2C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526" y="3321339"/>
            <a:ext cx="3370031" cy="23688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6F3CE7-419F-4F72-992D-F20CA8673231}"/>
              </a:ext>
            </a:extLst>
          </p:cNvPr>
          <p:cNvSpPr txBox="1"/>
          <p:nvPr/>
        </p:nvSpPr>
        <p:spPr>
          <a:xfrm>
            <a:off x="3402378" y="5937773"/>
            <a:ext cx="5387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loop</a:t>
            </a:r>
            <a:r>
              <a:rPr lang="ko-KR" altLang="en-US" dirty="0"/>
              <a:t>의 </a:t>
            </a:r>
            <a:r>
              <a:rPr lang="en-US" altLang="ko-KR" dirty="0"/>
              <a:t>birth</a:t>
            </a:r>
            <a:r>
              <a:rPr lang="ko-KR" altLang="en-US" dirty="0"/>
              <a:t>와 </a:t>
            </a:r>
            <a:r>
              <a:rPr lang="en-US" altLang="ko-KR" dirty="0"/>
              <a:t>death</a:t>
            </a:r>
            <a:r>
              <a:rPr lang="ko-KR" altLang="en-US" dirty="0"/>
              <a:t>가 전체적으로 빠르게 진행됨</a:t>
            </a:r>
          </a:p>
        </p:txBody>
      </p:sp>
    </p:spTree>
    <p:extLst>
      <p:ext uri="{BB962C8B-B14F-4D97-AF65-F5344CB8AC3E}">
        <p14:creationId xmlns:p14="http://schemas.microsoft.com/office/powerpoint/2010/main" val="3229369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73CE059-9588-46D3-90E5-57BEA817DEEA}"/>
              </a:ext>
            </a:extLst>
          </p:cNvPr>
          <p:cNvSpPr txBox="1"/>
          <p:nvPr/>
        </p:nvSpPr>
        <p:spPr>
          <a:xfrm>
            <a:off x="1855725" y="296559"/>
            <a:ext cx="8607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persistence diagram &amp;</a:t>
            </a:r>
            <a:r>
              <a:rPr lang="ko-KR" altLang="en-US" sz="2400" dirty="0"/>
              <a:t> </a:t>
            </a:r>
            <a:r>
              <a:rPr lang="en-US" altLang="ko-KR" sz="2400" dirty="0"/>
              <a:t>barcode of COVID-19 (by country)</a:t>
            </a:r>
            <a:endParaRPr lang="ko-KR" altLang="en-US" sz="24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714E2CD-B70F-43A4-A1B9-D0F35FF38150}"/>
              </a:ext>
            </a:extLst>
          </p:cNvPr>
          <p:cNvCxnSpPr>
            <a:cxnSpLocks/>
          </p:cNvCxnSpPr>
          <p:nvPr/>
        </p:nvCxnSpPr>
        <p:spPr>
          <a:xfrm flipV="1">
            <a:off x="3216711" y="920227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E30D267-3ED3-4F8B-9A45-B4DF890A0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82" y="1011209"/>
            <a:ext cx="3288558" cy="2304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188028-B2CA-4ED6-88FD-1396CB4C7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78" y="3357978"/>
            <a:ext cx="3431187" cy="2304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7DF117-3C53-470C-B9BD-C61E3494E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486" y="1010794"/>
            <a:ext cx="3316162" cy="2304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26E8C5-573E-4B05-8F19-EB4884EE0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3364" y="3314794"/>
            <a:ext cx="3331084" cy="2304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1F59CF0-1860-402A-98B2-E540FC781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3394" y="1029389"/>
            <a:ext cx="3316161" cy="221942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BB30247-3A05-444F-923C-6BEFBBA729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0047" y="3248816"/>
            <a:ext cx="3339417" cy="230399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8CB0A67-0783-427F-8129-666FE03EA345}"/>
              </a:ext>
            </a:extLst>
          </p:cNvPr>
          <p:cNvSpPr txBox="1"/>
          <p:nvPr/>
        </p:nvSpPr>
        <p:spPr>
          <a:xfrm>
            <a:off x="4785251" y="5922608"/>
            <a:ext cx="2464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전에 흐름보다는 </a:t>
            </a:r>
            <a:r>
              <a:rPr lang="en-US" altLang="ko-KR" sz="1600" dirty="0"/>
              <a:t>loop</a:t>
            </a:r>
            <a:r>
              <a:rPr lang="ko-KR" altLang="en-US" sz="1600" dirty="0"/>
              <a:t>의 </a:t>
            </a:r>
            <a:endParaRPr lang="en-US" altLang="ko-KR" sz="1600" dirty="0"/>
          </a:p>
          <a:p>
            <a:r>
              <a:rPr lang="ko-KR" altLang="en-US" sz="1600" dirty="0"/>
              <a:t>지속시간이 증가함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EC4C44-C215-4CA5-A13E-DDC03FB44C0C}"/>
              </a:ext>
            </a:extLst>
          </p:cNvPr>
          <p:cNvSpPr txBox="1"/>
          <p:nvPr/>
        </p:nvSpPr>
        <p:spPr>
          <a:xfrm>
            <a:off x="685940" y="5922608"/>
            <a:ext cx="1981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loop</a:t>
            </a:r>
            <a:r>
              <a:rPr lang="ko-KR" altLang="en-US" sz="1600" dirty="0"/>
              <a:t>가 보이지 않음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AFBD00-641A-4A66-9354-C4D21874791B}"/>
              </a:ext>
            </a:extLst>
          </p:cNvPr>
          <p:cNvSpPr txBox="1"/>
          <p:nvPr/>
        </p:nvSpPr>
        <p:spPr>
          <a:xfrm>
            <a:off x="8039240" y="5922608"/>
            <a:ext cx="3151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loop</a:t>
            </a:r>
            <a:r>
              <a:rPr lang="ko-KR" altLang="en-US" sz="1600" dirty="0"/>
              <a:t>의 움직임이</a:t>
            </a:r>
            <a:r>
              <a:rPr lang="en-US" altLang="ko-KR" sz="1600" dirty="0"/>
              <a:t> </a:t>
            </a:r>
            <a:r>
              <a:rPr lang="ko-KR" altLang="en-US" sz="1600" dirty="0"/>
              <a:t>초반에 밀집됨 </a:t>
            </a:r>
          </a:p>
        </p:txBody>
      </p:sp>
    </p:spTree>
    <p:extLst>
      <p:ext uri="{BB962C8B-B14F-4D97-AF65-F5344CB8AC3E}">
        <p14:creationId xmlns:p14="http://schemas.microsoft.com/office/powerpoint/2010/main" val="3213953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B92C7DE-C6E0-4D9C-934E-88696203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125096"/>
            <a:ext cx="3346301" cy="101342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분석 및 결과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952D62-44C4-4396-9D7D-7CA6376F953B}"/>
              </a:ext>
            </a:extLst>
          </p:cNvPr>
          <p:cNvCxnSpPr>
            <a:cxnSpLocks/>
          </p:cNvCxnSpPr>
          <p:nvPr/>
        </p:nvCxnSpPr>
        <p:spPr>
          <a:xfrm flipV="1">
            <a:off x="598170" y="982980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ED9C1F-4D99-4CF6-A734-A12280FC0A82}"/>
              </a:ext>
            </a:extLst>
          </p:cNvPr>
          <p:cNvSpPr txBox="1"/>
          <p:nvPr/>
        </p:nvSpPr>
        <p:spPr>
          <a:xfrm>
            <a:off x="598170" y="1124542"/>
            <a:ext cx="438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PCA 3D graph of SARS (by country)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EBDF72-B092-450E-AB0F-B555C3CA7C45}"/>
              </a:ext>
            </a:extLst>
          </p:cNvPr>
          <p:cNvSpPr txBox="1"/>
          <p:nvPr/>
        </p:nvSpPr>
        <p:spPr>
          <a:xfrm>
            <a:off x="1035263" y="4263622"/>
            <a:ext cx="16784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35 days</a:t>
            </a:r>
            <a:endParaRPr lang="ko-KR" alt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6643EB-48CC-4C0B-89DE-59B9269940E1}"/>
              </a:ext>
            </a:extLst>
          </p:cNvPr>
          <p:cNvSpPr txBox="1"/>
          <p:nvPr/>
        </p:nvSpPr>
        <p:spPr>
          <a:xfrm>
            <a:off x="4761867" y="4263622"/>
            <a:ext cx="1312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78 days</a:t>
            </a:r>
            <a:endParaRPr lang="ko-KR" alt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AC98B9-A9A1-4B8C-9C5E-BAD74A0C4E9F}"/>
              </a:ext>
            </a:extLst>
          </p:cNvPr>
          <p:cNvSpPr txBox="1"/>
          <p:nvPr/>
        </p:nvSpPr>
        <p:spPr>
          <a:xfrm>
            <a:off x="8485347" y="4209557"/>
            <a:ext cx="9720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99 days</a:t>
            </a:r>
            <a:endParaRPr lang="ko-KR" altLang="en-US" sz="11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B2B231D-4DAA-4CF7-8747-8E0645332F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36" t="12183" r="1906" b="54303"/>
          <a:stretch/>
        </p:blipFill>
        <p:spPr>
          <a:xfrm>
            <a:off x="10920913" y="0"/>
            <a:ext cx="1214772" cy="902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D2C325-CB7B-400D-BCBE-58C04EAEDF4B}"/>
              </a:ext>
            </a:extLst>
          </p:cNvPr>
          <p:cNvSpPr txBox="1"/>
          <p:nvPr/>
        </p:nvSpPr>
        <p:spPr>
          <a:xfrm>
            <a:off x="5053916" y="5091664"/>
            <a:ext cx="2021707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분포의 변화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 →</a:t>
            </a:r>
            <a:r>
              <a:rPr lang="en-US" altLang="ko-KR" sz="1600" dirty="0"/>
              <a:t> loop</a:t>
            </a:r>
            <a:r>
              <a:rPr lang="ko-KR" altLang="en-US" sz="1600" dirty="0"/>
              <a:t>가 관찰됨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6E8054-D41E-41F8-8CEA-4234DCC2F2BA}"/>
              </a:ext>
            </a:extLst>
          </p:cNvPr>
          <p:cNvSpPr txBox="1"/>
          <p:nvPr/>
        </p:nvSpPr>
        <p:spPr>
          <a:xfrm>
            <a:off x="8796460" y="5091664"/>
            <a:ext cx="2609999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데이터 분포의 변화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 →</a:t>
            </a:r>
            <a:r>
              <a:rPr lang="en-US" altLang="ko-KR" sz="1600" dirty="0"/>
              <a:t> loop</a:t>
            </a:r>
            <a:r>
              <a:rPr lang="ko-KR" altLang="en-US" sz="1600" dirty="0"/>
              <a:t>가 </a:t>
            </a:r>
            <a:r>
              <a:rPr lang="ko-KR" altLang="en-US" sz="1600" dirty="0" err="1"/>
              <a:t>뚜렷히</a:t>
            </a:r>
            <a:r>
              <a:rPr lang="ko-KR" altLang="en-US" sz="1600" dirty="0"/>
              <a:t> 관찰됨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CAB6DD-DE3C-4904-9149-333D8B3CA873}"/>
              </a:ext>
            </a:extLst>
          </p:cNvPr>
          <p:cNvSpPr txBox="1"/>
          <p:nvPr/>
        </p:nvSpPr>
        <p:spPr>
          <a:xfrm>
            <a:off x="1453241" y="5091664"/>
            <a:ext cx="1487908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/>
              <a:t>첫째날</a:t>
            </a:r>
            <a:r>
              <a:rPr lang="ko-KR" altLang="en-US" sz="1600" dirty="0"/>
              <a:t> 데이터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8AB8AA-BDB5-441C-AD3C-727E7C7B2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691" y="2218642"/>
            <a:ext cx="2610000" cy="17913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883C9F7-9AA2-413C-82C6-E249AE35D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72" y="2273378"/>
            <a:ext cx="2610000" cy="18156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DED840F-D44B-4446-B192-7988ACD905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653" y="2194325"/>
            <a:ext cx="2610000" cy="181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82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72383FE-DECA-4B82-9CF4-7EE0FCDE65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" r="6878"/>
          <a:stretch/>
        </p:blipFill>
        <p:spPr>
          <a:xfrm>
            <a:off x="129221" y="1014752"/>
            <a:ext cx="3219590" cy="23699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C3F996-2DB3-452A-AFBB-1C2C3A62B3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" r="4250"/>
          <a:stretch/>
        </p:blipFill>
        <p:spPr>
          <a:xfrm>
            <a:off x="4116033" y="909115"/>
            <a:ext cx="3328115" cy="24895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114DCA-4280-4E97-B7C8-C9B95963D4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" r="4301"/>
          <a:stretch/>
        </p:blipFill>
        <p:spPr>
          <a:xfrm>
            <a:off x="7897351" y="909115"/>
            <a:ext cx="3411354" cy="25255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CD4570-5A18-41BA-8DDA-225710503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" t="-4905" r="3269" b="4905"/>
          <a:stretch/>
        </p:blipFill>
        <p:spPr>
          <a:xfrm>
            <a:off x="129221" y="3141799"/>
            <a:ext cx="3328113" cy="25495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228914-BACF-4FA9-BF11-C0B37C605A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" r="4511"/>
          <a:stretch/>
        </p:blipFill>
        <p:spPr>
          <a:xfrm>
            <a:off x="4128577" y="3304407"/>
            <a:ext cx="3328115" cy="24915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677384-3D6C-4AE3-B9C4-04A9372476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" t="3369"/>
          <a:stretch/>
        </p:blipFill>
        <p:spPr>
          <a:xfrm>
            <a:off x="8004111" y="3429000"/>
            <a:ext cx="3510713" cy="2440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D7BCFE-D79C-497F-B865-37E2F764DF26}"/>
              </a:ext>
            </a:extLst>
          </p:cNvPr>
          <p:cNvSpPr txBox="1"/>
          <p:nvPr/>
        </p:nvSpPr>
        <p:spPr>
          <a:xfrm>
            <a:off x="2711856" y="247711"/>
            <a:ext cx="7735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persistence diagram &amp;</a:t>
            </a:r>
            <a:r>
              <a:rPr lang="ko-KR" altLang="en-US" sz="2400" dirty="0"/>
              <a:t> </a:t>
            </a:r>
            <a:r>
              <a:rPr lang="en-US" altLang="ko-KR" sz="2400" dirty="0"/>
              <a:t>barcode of SARS (by country)</a:t>
            </a:r>
            <a:endParaRPr lang="ko-KR" altLang="en-US" sz="24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638150A-907E-447F-A74D-C516ACFA7142}"/>
              </a:ext>
            </a:extLst>
          </p:cNvPr>
          <p:cNvCxnSpPr>
            <a:cxnSpLocks/>
          </p:cNvCxnSpPr>
          <p:nvPr/>
        </p:nvCxnSpPr>
        <p:spPr>
          <a:xfrm flipV="1">
            <a:off x="3590790" y="869111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6ACF8F-DC80-4C8F-B105-E7A73E6EA8E5}"/>
              </a:ext>
            </a:extLst>
          </p:cNvPr>
          <p:cNvSpPr txBox="1"/>
          <p:nvPr/>
        </p:nvSpPr>
        <p:spPr>
          <a:xfrm>
            <a:off x="967570" y="5869453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데이터 </a:t>
            </a:r>
            <a:r>
              <a:rPr lang="ko-KR" altLang="en-US" dirty="0" err="1"/>
              <a:t>첫째날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6D7A1-FD89-49E6-A958-26440C306CAA}"/>
              </a:ext>
            </a:extLst>
          </p:cNvPr>
          <p:cNvSpPr txBox="1"/>
          <p:nvPr/>
        </p:nvSpPr>
        <p:spPr>
          <a:xfrm>
            <a:off x="5132160" y="586945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loop</a:t>
            </a:r>
            <a:r>
              <a:rPr lang="ko-KR" altLang="en-US" dirty="0"/>
              <a:t> 발생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27F2F-1B7C-4184-88D8-598A7A83AC7C}"/>
              </a:ext>
            </a:extLst>
          </p:cNvPr>
          <p:cNvSpPr txBox="1"/>
          <p:nvPr/>
        </p:nvSpPr>
        <p:spPr>
          <a:xfrm>
            <a:off x="8542627" y="5869453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새로운</a:t>
            </a:r>
            <a:r>
              <a:rPr lang="en-US" altLang="ko-KR" dirty="0"/>
              <a:t> loop</a:t>
            </a:r>
            <a:r>
              <a:rPr lang="ko-KR" altLang="en-US" dirty="0"/>
              <a:t>가 관찰됨</a:t>
            </a:r>
          </a:p>
        </p:txBody>
      </p:sp>
    </p:spTree>
    <p:extLst>
      <p:ext uri="{BB962C8B-B14F-4D97-AF65-F5344CB8AC3E}">
        <p14:creationId xmlns:p14="http://schemas.microsoft.com/office/powerpoint/2010/main" val="23901266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7D7BCFE-D79C-497F-B865-37E2F764DF26}"/>
              </a:ext>
            </a:extLst>
          </p:cNvPr>
          <p:cNvSpPr txBox="1"/>
          <p:nvPr/>
        </p:nvSpPr>
        <p:spPr>
          <a:xfrm>
            <a:off x="3895555" y="334339"/>
            <a:ext cx="4747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Compare</a:t>
            </a:r>
            <a:r>
              <a:rPr lang="ko-KR" altLang="en-US" sz="2400" dirty="0"/>
              <a:t> </a:t>
            </a:r>
            <a:r>
              <a:rPr lang="en-US" altLang="ko-KR" sz="2400" dirty="0"/>
              <a:t>COVID-19 with SARS</a:t>
            </a:r>
            <a:endParaRPr lang="ko-KR" altLang="en-US" sz="24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638150A-907E-447F-A74D-C516ACFA7142}"/>
              </a:ext>
            </a:extLst>
          </p:cNvPr>
          <p:cNvCxnSpPr>
            <a:cxnSpLocks/>
          </p:cNvCxnSpPr>
          <p:nvPr/>
        </p:nvCxnSpPr>
        <p:spPr>
          <a:xfrm flipV="1">
            <a:off x="3590790" y="869111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758B888-FF49-425F-8D22-38091CF16170}"/>
              </a:ext>
            </a:extLst>
          </p:cNvPr>
          <p:cNvSpPr txBox="1"/>
          <p:nvPr/>
        </p:nvSpPr>
        <p:spPr>
          <a:xfrm>
            <a:off x="1545792" y="5327494"/>
            <a:ext cx="380268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Days 75~100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loop</a:t>
            </a:r>
            <a:r>
              <a:rPr lang="ko-KR" altLang="en-US" dirty="0"/>
              <a:t>가 나타나다가 도중에 사라짐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0691561-BA26-4018-A4D8-CDC2CCB7646D}"/>
              </a:ext>
            </a:extLst>
          </p:cNvPr>
          <p:cNvSpPr txBox="1"/>
          <p:nvPr/>
        </p:nvSpPr>
        <p:spPr>
          <a:xfrm>
            <a:off x="2597911" y="1673544"/>
            <a:ext cx="168558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COVID-19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B7277E-4180-46C7-9868-CA25C6E91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5" y="27008"/>
            <a:ext cx="1381125" cy="107632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B587E559-2F9C-46DF-AB87-961052092FE6}"/>
              </a:ext>
            </a:extLst>
          </p:cNvPr>
          <p:cNvSpPr txBox="1"/>
          <p:nvPr/>
        </p:nvSpPr>
        <p:spPr>
          <a:xfrm>
            <a:off x="8046706" y="167354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SARS</a:t>
            </a:r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7BCD31B-61D0-449A-A290-82999CE62A5C}"/>
              </a:ext>
            </a:extLst>
          </p:cNvPr>
          <p:cNvSpPr txBox="1"/>
          <p:nvPr/>
        </p:nvSpPr>
        <p:spPr>
          <a:xfrm>
            <a:off x="6963998" y="5327494"/>
            <a:ext cx="380268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Days 75~100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지속적인 </a:t>
            </a:r>
            <a:r>
              <a:rPr lang="en-US" altLang="ko-KR" dirty="0"/>
              <a:t>loop</a:t>
            </a:r>
            <a:r>
              <a:rPr lang="ko-KR" altLang="en-US" dirty="0"/>
              <a:t>가 관찰됨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FFCBEC-A1BE-4542-9ECB-97B7CF30A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999" y="2321543"/>
            <a:ext cx="4181475" cy="30003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B7C17F-7C1A-4BF8-8136-E8069BC7F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999" y="2326305"/>
            <a:ext cx="4229100" cy="2990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4D0A52-B0B4-4832-9F31-95CDE47BF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413" y="2345762"/>
            <a:ext cx="4276725" cy="2981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97CE2F-B592-46C0-B324-E74A3A6F9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757" y="2294232"/>
            <a:ext cx="4229100" cy="29813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E8029F-1952-42D2-8DA7-5184502ADB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6999" y="2246676"/>
            <a:ext cx="4114800" cy="30384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8C0B55-2A01-4706-A406-4A37F1B422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324" y="2275181"/>
            <a:ext cx="4181475" cy="30194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B259404-B644-4246-872B-877C777F11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2362" y="2294727"/>
            <a:ext cx="4314825" cy="2933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0E62857-5F8E-4924-8867-6950C9EA57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0462" y="2368742"/>
            <a:ext cx="4143375" cy="29432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75AD0A8-8D3A-4274-A3F4-8E1D5D6D83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4240" y="2376765"/>
            <a:ext cx="4352925" cy="29527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94D47C6-9630-42FF-AF31-8D4645AAFA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3031" y="2294232"/>
            <a:ext cx="4162425" cy="3048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8ABFF2A-0ECC-4DB6-9F25-F1648E00936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735"/>
          <a:stretch/>
        </p:blipFill>
        <p:spPr>
          <a:xfrm>
            <a:off x="1264870" y="2360907"/>
            <a:ext cx="4314825" cy="2914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2FDF0B4-1D1E-4057-9E10-C4BAB1F90CA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439" r="20976"/>
          <a:stretch/>
        </p:blipFill>
        <p:spPr>
          <a:xfrm>
            <a:off x="1340519" y="2408532"/>
            <a:ext cx="4033974" cy="28670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58B68A3-632C-4A7B-9C4D-6BD15CDF5B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55345" y="2326305"/>
            <a:ext cx="4324350" cy="30289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A814D9A-15D0-4049-BE11-441B6E280D7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922"/>
          <a:stretch/>
        </p:blipFill>
        <p:spPr>
          <a:xfrm>
            <a:off x="1347974" y="2272059"/>
            <a:ext cx="4114800" cy="3028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57D2217-F84B-473B-8CCD-17B6064A43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31499" y="2305122"/>
            <a:ext cx="4171950" cy="29146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6A0E0B5-8DC1-4DDB-94EF-BFA6938C065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83920" y="2332401"/>
            <a:ext cx="4248150" cy="28860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28CF72D-0E23-44C0-8BFF-D00948DC0F7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75199" y="2387418"/>
            <a:ext cx="4286250" cy="28384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2032902-69B3-49A5-8A05-036900179EF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59175" y="2286985"/>
            <a:ext cx="4276725" cy="29527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CD1F3FF-E783-450C-8670-BA498A378C4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92815" y="2313680"/>
            <a:ext cx="4324350" cy="294322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BB0E61C-8639-40C5-9D8E-5CD4C7D049F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67187" y="2350817"/>
            <a:ext cx="4171950" cy="291465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2E409BD-EB5E-4497-9F26-E773E0C9D58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25528" y="2384718"/>
            <a:ext cx="4162425" cy="291465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161241B-D773-4B1E-A2A4-EFA2FC8182E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31568" y="2374039"/>
            <a:ext cx="4286250" cy="291465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BF8F7ED-373D-4E1F-ACAC-3BDF79617A3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84281" y="2398040"/>
            <a:ext cx="4048125" cy="295275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0BC995A-2621-46C6-B8EB-B69F1E85A55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93482" y="2341857"/>
            <a:ext cx="4295775" cy="300037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AFB6ED2-B00E-42A3-BCD2-ADF5FEDE2F3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57625" y="2370025"/>
            <a:ext cx="4143375" cy="296227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C21CF75-A118-4831-A0D4-69E13988309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82977" y="2384718"/>
            <a:ext cx="4162425" cy="29337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91012EA-7742-4DF3-89EA-9CAD0EE77FF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54819" y="2455190"/>
            <a:ext cx="4152900" cy="28956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F51E9C9-DA75-4FB0-B461-6467994A765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650382" y="2398040"/>
            <a:ext cx="4210050" cy="302895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3FECC03-2086-4B1B-B18F-0091109FABD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687852" y="2464715"/>
            <a:ext cx="4200525" cy="28956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495FE6C-A8CD-4FF7-BA8A-21B7C052D5D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649078" y="2482031"/>
            <a:ext cx="4191000" cy="292417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593BE7C-5508-4FCF-9A7C-EDC685007F3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663061" y="2439107"/>
            <a:ext cx="4210050" cy="300037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5716D60-AAE1-44CA-938F-C1906295F1D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755809" y="2445614"/>
            <a:ext cx="4162425" cy="299085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1607BE8-1AAC-4223-A4A6-36F5A9884875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09790" y="2505782"/>
            <a:ext cx="4210050" cy="28956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986E0BC-95F1-4501-8258-1B51B6DDC7A0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717672" y="2506006"/>
            <a:ext cx="4257675" cy="29337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75987A9-9E23-4E75-A1F5-4700A0BD69A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801056" y="2478941"/>
            <a:ext cx="4076700" cy="28956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1A61807-A45E-407A-B26D-789A803CBA20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784914" y="2390807"/>
            <a:ext cx="4181475" cy="300037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71E441F-AFE5-4883-9253-46EF8C28B789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750046" y="2481817"/>
            <a:ext cx="4314825" cy="28956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A955DF8-BF98-4E8E-B2B5-EBA2C312E29D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722418" y="2485039"/>
            <a:ext cx="4314825" cy="296227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EA4D846-DF1D-46AE-A5B5-55A91DC39227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6851041" y="2458156"/>
            <a:ext cx="4095750" cy="296227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8334436-9D07-436D-983D-FC78B8EF8059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784914" y="2481102"/>
            <a:ext cx="4248150" cy="298132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46E662D-781E-4BE0-AC71-061A166426B6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793382" y="2580034"/>
            <a:ext cx="4257675" cy="283845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90BE5F9D-D4BD-4996-A890-FA606444A971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798258" y="2420055"/>
            <a:ext cx="4200525" cy="303847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FC85A7B-93C0-4F69-B159-8BBE18D5AF56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784914" y="2445614"/>
            <a:ext cx="4343400" cy="303847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4E81E799-9A67-4818-BCA0-915941A18589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777960" y="2489956"/>
            <a:ext cx="4171950" cy="292417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E2C8A5CD-24F7-459C-82ED-8C153D18F0B5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6757364" y="2483971"/>
            <a:ext cx="4162425" cy="29813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F69B2B62-D531-4F56-B416-7E809D4D6166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749995" y="2521606"/>
            <a:ext cx="4295775" cy="295275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6ABBE4B-CC82-410C-B014-8AB9AFF7EBE3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6845446" y="2445131"/>
            <a:ext cx="4038600" cy="299085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5C6DAB32-5B4D-405B-BB18-59C0D9EDC59E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817336" y="2468787"/>
            <a:ext cx="4114800" cy="30099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681FFE7-9219-4DB9-8502-99456667640D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6788068" y="2521606"/>
            <a:ext cx="4219575" cy="290512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E5ED023-79F9-4534-9FBB-2416B00B224B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6859989" y="2508159"/>
            <a:ext cx="4124325" cy="293370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2194C718-DF10-43AF-8410-830F41805231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872662" y="2538252"/>
            <a:ext cx="4171950" cy="292417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75402125-B85E-4660-93F2-38F48EEDC68A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6836385" y="2434171"/>
            <a:ext cx="417195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9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5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000"/>
                            </p:stCondLst>
                            <p:childTnLst>
                              <p:par>
                                <p:cTn id="10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5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00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500"/>
                            </p:stCondLst>
                            <p:childTnLst>
                              <p:par>
                                <p:cTn id="1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000"/>
                            </p:stCondLst>
                            <p:childTnLst>
                              <p:par>
                                <p:cTn id="1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7500"/>
                            </p:stCondLst>
                            <p:childTnLst>
                              <p:par>
                                <p:cTn id="1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8000"/>
                            </p:stCondLst>
                            <p:childTnLst>
                              <p:par>
                                <p:cTn id="1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900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9500"/>
                            </p:stCondLst>
                            <p:childTnLst>
                              <p:par>
                                <p:cTn id="1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71000"/>
            </a:schemeClr>
          </a:solidFill>
          <a:ln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24364" y="2967335"/>
            <a:ext cx="3286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ea typeface="돋움" pitchFamily="50" charset="-127"/>
              </a:rPr>
              <a:t>결 론</a:t>
            </a:r>
            <a:endParaRPr lang="ko-KR" altLang="en-US" sz="32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172695" y="3702164"/>
            <a:ext cx="2071702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524364" y="1657819"/>
            <a:ext cx="3286148" cy="3169903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591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9D453BB-0BF3-43A6-A688-DCCD023A3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125096"/>
            <a:ext cx="3346301" cy="101342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결론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8A56506-2F84-408D-975F-FB6B4FBCC235}"/>
              </a:ext>
            </a:extLst>
          </p:cNvPr>
          <p:cNvCxnSpPr>
            <a:cxnSpLocks/>
          </p:cNvCxnSpPr>
          <p:nvPr/>
        </p:nvCxnSpPr>
        <p:spPr>
          <a:xfrm flipV="1">
            <a:off x="598170" y="982980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6E4485-CCEE-4786-8DDB-B0B52A6A4BDE}"/>
              </a:ext>
            </a:extLst>
          </p:cNvPr>
          <p:cNvSpPr txBox="1"/>
          <p:nvPr/>
        </p:nvSpPr>
        <p:spPr>
          <a:xfrm>
            <a:off x="1189615" y="1534446"/>
            <a:ext cx="9812770" cy="445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/>
              <a:t>코로나와 사스 발병 후 날짜의 경과에 따른 확산 형태 관찰</a:t>
            </a:r>
            <a:endParaRPr lang="en-US" altLang="ko-KR" sz="2400" dirty="0"/>
          </a:p>
          <a:p>
            <a:pPr marL="457200" indent="-457200">
              <a:lnSpc>
                <a:spcPct val="150000"/>
              </a:lnSpc>
              <a:buAutoNum type="arabicPeriod"/>
            </a:pPr>
            <a:endParaRPr lang="ko-KR" altLang="en-US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2. </a:t>
            </a:r>
            <a:r>
              <a:rPr lang="ko-KR" altLang="en-US" sz="2400" dirty="0"/>
              <a:t>코로나의 경우 확산 형태의 변화가 빠르고 빈번하게 일어나는 반면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   </a:t>
            </a:r>
            <a:r>
              <a:rPr lang="ko-KR" altLang="en-US" sz="2400" dirty="0"/>
              <a:t>사스의 경우 일정기간 이후부터 변화가 적고 지속성을 가진다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3. </a:t>
            </a:r>
            <a:r>
              <a:rPr lang="ko-KR" altLang="en-US" sz="2400" dirty="0"/>
              <a:t>데이터의 한계성</a:t>
            </a:r>
            <a:r>
              <a:rPr lang="en-US" altLang="ko-KR" sz="2400" dirty="0"/>
              <a:t>, </a:t>
            </a:r>
            <a:r>
              <a:rPr lang="ko-KR" altLang="en-US" sz="2400" dirty="0"/>
              <a:t>확산 구조의 의미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ko-KR" altLang="en-US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4. </a:t>
            </a:r>
            <a:r>
              <a:rPr lang="ko-KR" altLang="en-US" sz="2400" dirty="0"/>
              <a:t>추가적인 데이터 보완 및 확산 구조의 해석 </a:t>
            </a:r>
          </a:p>
        </p:txBody>
      </p:sp>
    </p:spTree>
    <p:extLst>
      <p:ext uri="{BB962C8B-B14F-4D97-AF65-F5344CB8AC3E}">
        <p14:creationId xmlns:p14="http://schemas.microsoft.com/office/powerpoint/2010/main" val="28451012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71000"/>
            </a:schemeClr>
          </a:solidFill>
          <a:ln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24364" y="2967335"/>
            <a:ext cx="3286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ea typeface="돋움" pitchFamily="50" charset="-127"/>
              </a:rPr>
              <a:t>Thank</a:t>
            </a:r>
            <a:r>
              <a:rPr lang="ko-KR" altLang="en-US" sz="3200" dirty="0">
                <a:solidFill>
                  <a:schemeClr val="bg1"/>
                </a:solidFill>
                <a:ea typeface="돋움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ea typeface="돋움" pitchFamily="50" charset="-127"/>
              </a:rPr>
              <a:t>You</a:t>
            </a:r>
            <a:endParaRPr lang="ko-KR" altLang="en-US" sz="32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172695" y="3702164"/>
            <a:ext cx="2071702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524364" y="1657819"/>
            <a:ext cx="3286148" cy="3169903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789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772957-48DD-4218-8C5F-5FEAC8DE43DC}"/>
              </a:ext>
            </a:extLst>
          </p:cNvPr>
          <p:cNvSpPr txBox="1"/>
          <p:nvPr/>
        </p:nvSpPr>
        <p:spPr>
          <a:xfrm>
            <a:off x="598170" y="5362508"/>
            <a:ext cx="1548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출처 </a:t>
            </a:r>
            <a:r>
              <a:rPr lang="en-US" altLang="ko-KR" sz="1200" dirty="0"/>
              <a:t>: </a:t>
            </a:r>
            <a:r>
              <a:rPr lang="ko-KR" altLang="en-US" sz="1200" dirty="0"/>
              <a:t>질병관리본부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C4B079-1D09-4A7A-9DE5-A1CA3B416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45869"/>
            <a:ext cx="6112995" cy="331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19D06F-553B-448E-9E34-FC2839ADFD02}"/>
              </a:ext>
            </a:extLst>
          </p:cNvPr>
          <p:cNvSpPr txBox="1"/>
          <p:nvPr/>
        </p:nvSpPr>
        <p:spPr>
          <a:xfrm>
            <a:off x="7085255" y="2243007"/>
            <a:ext cx="44971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박쥐 유래</a:t>
            </a:r>
            <a:r>
              <a:rPr lang="en-US" altLang="ko-KR" dirty="0"/>
              <a:t> SARS </a:t>
            </a:r>
            <a:r>
              <a:rPr lang="ko-KR" altLang="en-US" dirty="0"/>
              <a:t>유사 코로나 바이러스와 가장 높은 </a:t>
            </a:r>
            <a:r>
              <a:rPr lang="ko-KR" altLang="en-US" dirty="0" err="1"/>
              <a:t>상동성</a:t>
            </a:r>
            <a:r>
              <a:rPr lang="ko-KR" altLang="en-US" dirty="0"/>
              <a:t> </a:t>
            </a:r>
            <a:r>
              <a:rPr lang="en-US" altLang="ko-KR" dirty="0"/>
              <a:t>(89.1% </a:t>
            </a:r>
            <a:r>
              <a:rPr lang="ko-KR" altLang="en-US" dirty="0"/>
              <a:t>일치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SARS </a:t>
            </a:r>
            <a:r>
              <a:rPr lang="ko-KR" altLang="en-US" dirty="0"/>
              <a:t>코로나바이러스와 </a:t>
            </a:r>
            <a:r>
              <a:rPr lang="en-US" altLang="ko-KR" dirty="0"/>
              <a:t>77.5% </a:t>
            </a:r>
            <a:r>
              <a:rPr lang="ko-KR" altLang="en-US" dirty="0"/>
              <a:t>유사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MERS </a:t>
            </a:r>
            <a:r>
              <a:rPr lang="ko-KR" altLang="en-US" dirty="0"/>
              <a:t>코로나바이러스와 </a:t>
            </a:r>
            <a:r>
              <a:rPr lang="en-US" altLang="ko-KR" dirty="0"/>
              <a:t>50% </a:t>
            </a:r>
            <a:r>
              <a:rPr lang="ko-KR" altLang="en-US" dirty="0"/>
              <a:t>유사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353B88B-19BE-4F63-869E-A0BA37AFB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105216"/>
            <a:ext cx="10515600" cy="1109345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동기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3C0C2F6-7A29-4FCE-B75C-F638454800F4}"/>
              </a:ext>
            </a:extLst>
          </p:cNvPr>
          <p:cNvCxnSpPr>
            <a:cxnSpLocks/>
          </p:cNvCxnSpPr>
          <p:nvPr/>
        </p:nvCxnSpPr>
        <p:spPr>
          <a:xfrm flipV="1">
            <a:off x="598170" y="982980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4F1CA62-3294-45FF-85C0-E4626494DE02}"/>
              </a:ext>
            </a:extLst>
          </p:cNvPr>
          <p:cNvSpPr txBox="1"/>
          <p:nvPr/>
        </p:nvSpPr>
        <p:spPr>
          <a:xfrm>
            <a:off x="609600" y="1099074"/>
            <a:ext cx="438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COVID-19 </a:t>
            </a:r>
            <a:r>
              <a:rPr lang="ko-KR" altLang="en-US" sz="1600" dirty="0"/>
              <a:t>와 </a:t>
            </a:r>
            <a:r>
              <a:rPr lang="en-US" altLang="ko-KR" sz="1600" dirty="0"/>
              <a:t>SARS </a:t>
            </a:r>
            <a:r>
              <a:rPr lang="ko-KR" altLang="en-US" sz="1600" dirty="0"/>
              <a:t>바이러스의 유사성</a:t>
            </a:r>
          </a:p>
        </p:txBody>
      </p:sp>
    </p:spTree>
    <p:extLst>
      <p:ext uri="{BB962C8B-B14F-4D97-AF65-F5344CB8AC3E}">
        <p14:creationId xmlns:p14="http://schemas.microsoft.com/office/powerpoint/2010/main" val="3541523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1000"/>
            </a:schemeClr>
          </a:solidFill>
          <a:ln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24364" y="2950382"/>
            <a:ext cx="3286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ea typeface="돋움" pitchFamily="50" charset="-127"/>
              </a:rPr>
              <a:t>연구목적</a:t>
            </a:r>
            <a:endParaRPr lang="ko-KR" altLang="en-US" sz="32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172695" y="3702164"/>
            <a:ext cx="2071702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524364" y="1657819"/>
            <a:ext cx="3286148" cy="3169903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79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A6E61-AC24-415D-919B-90624B831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125096"/>
            <a:ext cx="3346301" cy="101342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연구목적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C329AB0-35E4-4CB9-AB94-8CE46FECCFE5}"/>
              </a:ext>
            </a:extLst>
          </p:cNvPr>
          <p:cNvCxnSpPr>
            <a:cxnSpLocks/>
          </p:cNvCxnSpPr>
          <p:nvPr/>
        </p:nvCxnSpPr>
        <p:spPr>
          <a:xfrm flipV="1">
            <a:off x="598170" y="982980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449ECC0A-F6AC-40F6-B6F9-A6CAB5E49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5" r="14223" b="4584"/>
          <a:stretch/>
        </p:blipFill>
        <p:spPr bwMode="auto">
          <a:xfrm>
            <a:off x="703273" y="2010650"/>
            <a:ext cx="4600081" cy="355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568FEF-A7CA-42C1-98BA-60AB636D2C1B}"/>
              </a:ext>
            </a:extLst>
          </p:cNvPr>
          <p:cNvSpPr txBox="1"/>
          <p:nvPr/>
        </p:nvSpPr>
        <p:spPr>
          <a:xfrm>
            <a:off x="598170" y="1137397"/>
            <a:ext cx="5718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ea typeface="돋움" pitchFamily="50" charset="-127"/>
              </a:rPr>
              <a:t>Analysis on the Spread of infectious diseases through TDA</a:t>
            </a:r>
            <a:endParaRPr lang="ko-KR" altLang="en-US" sz="1600" dirty="0"/>
          </a:p>
        </p:txBody>
      </p:sp>
      <p:pic>
        <p:nvPicPr>
          <p:cNvPr id="1028" name="Picture 4" descr="데이터 분석의 유형 6가지 - 목적에 따라 달라지는 분석 방법 - DODOMIRA">
            <a:extLst>
              <a:ext uri="{FF2B5EF4-FFF2-40B4-BE49-F238E27FC236}">
                <a16:creationId xmlns:a16="http://schemas.microsoft.com/office/drawing/2014/main" id="{49F9F22B-4FB1-4174-A964-34AFAEE2E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898" y="1940814"/>
            <a:ext cx="4995102" cy="369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7C8B84-94D8-432B-97B6-D7C1FBE755A0}"/>
              </a:ext>
            </a:extLst>
          </p:cNvPr>
          <p:cNvSpPr txBox="1"/>
          <p:nvPr/>
        </p:nvSpPr>
        <p:spPr>
          <a:xfrm>
            <a:off x="703273" y="5564327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5"/>
              </a:rPr>
              <a:t>https://www.wired.com/2013/01/data-viz-ayasdi-iris/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ADA942-B1D8-4078-90DF-A8FD95746FC6}"/>
              </a:ext>
            </a:extLst>
          </p:cNvPr>
          <p:cNvSpPr txBox="1"/>
          <p:nvPr/>
        </p:nvSpPr>
        <p:spPr>
          <a:xfrm>
            <a:off x="6284897" y="5634162"/>
            <a:ext cx="5637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6"/>
              </a:rPr>
              <a:t>https://rlacksdid93.wixsite.com/930724/post/data-statistical-analysis-gyeongyeong-deiteo-bunseog-gico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04564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1000"/>
            </a:schemeClr>
          </a:solidFill>
          <a:ln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65472" y="2950382"/>
            <a:ext cx="3286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ea typeface="돋움" pitchFamily="50" charset="-127"/>
              </a:rPr>
              <a:t>수학적 이론</a:t>
            </a:r>
            <a:endParaRPr lang="ko-KR" altLang="en-US" sz="30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172695" y="3702164"/>
            <a:ext cx="2071702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524364" y="1657819"/>
            <a:ext cx="3286148" cy="3169903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232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5A7A766-E6F4-46F2-B42C-997475C83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125096"/>
            <a:ext cx="3346301" cy="101342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수학적 이론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37C089A-6090-48C0-B080-B9D5B56FD25E}"/>
              </a:ext>
            </a:extLst>
          </p:cNvPr>
          <p:cNvCxnSpPr>
            <a:cxnSpLocks/>
          </p:cNvCxnSpPr>
          <p:nvPr/>
        </p:nvCxnSpPr>
        <p:spPr>
          <a:xfrm flipV="1">
            <a:off x="598170" y="982980"/>
            <a:ext cx="518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78378CE-CB18-4D9E-80B6-B663484BA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561" y="4235783"/>
            <a:ext cx="6838194" cy="2034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B0FA0B-623A-468E-9A73-EF3B08EEBD95}"/>
              </a:ext>
            </a:extLst>
          </p:cNvPr>
          <p:cNvSpPr txBox="1"/>
          <p:nvPr/>
        </p:nvSpPr>
        <p:spPr>
          <a:xfrm>
            <a:off x="598170" y="1124627"/>
            <a:ext cx="438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PCA - </a:t>
            </a:r>
            <a:r>
              <a:rPr lang="ko-KR" altLang="en-US" sz="1600" dirty="0"/>
              <a:t>차원축소의 필요성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8DD7C1-1575-4B31-8A93-DBA265E331AC}"/>
              </a:ext>
            </a:extLst>
          </p:cNvPr>
          <p:cNvSpPr txBox="1"/>
          <p:nvPr/>
        </p:nvSpPr>
        <p:spPr>
          <a:xfrm>
            <a:off x="447095" y="1604827"/>
            <a:ext cx="6701128" cy="3332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sz="1400" dirty="0"/>
          </a:p>
          <a:p>
            <a:pPr algn="ctr"/>
            <a:r>
              <a:rPr lang="ko-KR" altLang="en-US" dirty="0"/>
              <a:t>데이터 셋의 특성이 많아지면</a:t>
            </a:r>
            <a:r>
              <a:rPr lang="en-US" altLang="ko-KR" dirty="0"/>
              <a:t> </a:t>
            </a:r>
            <a:r>
              <a:rPr lang="ko-KR" altLang="en-US" dirty="0"/>
              <a:t>특성 수와 비례해서 </a:t>
            </a:r>
            <a:r>
              <a:rPr lang="ko-KR" altLang="en-US" u="sng" dirty="0"/>
              <a:t>차원 증가</a:t>
            </a:r>
            <a:endParaRPr lang="en-US" altLang="ko-KR" u="sng" dirty="0"/>
          </a:p>
          <a:p>
            <a:pPr algn="ctr"/>
            <a:r>
              <a:rPr lang="en-US" altLang="ko-KR" dirty="0"/>
              <a:t>		</a:t>
            </a:r>
          </a:p>
          <a:p>
            <a:pPr algn="ctr"/>
            <a:r>
              <a:rPr lang="ko-KR" altLang="en-US" dirty="0"/>
              <a:t>데이터 공간 </a:t>
            </a:r>
            <a:r>
              <a:rPr lang="ko-KR" altLang="en-US" u="sng" dirty="0"/>
              <a:t>부피</a:t>
            </a:r>
            <a:r>
              <a:rPr lang="ko-KR" altLang="en-US" dirty="0"/>
              <a:t> 기하급수적으로 증가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데이터의 </a:t>
            </a:r>
            <a:r>
              <a:rPr lang="ko-KR" altLang="en-US" u="sng" dirty="0"/>
              <a:t>밀도</a:t>
            </a:r>
            <a:r>
              <a:rPr lang="ko-KR" altLang="en-US" dirty="0"/>
              <a:t>는 희소해짐</a:t>
            </a:r>
            <a:endParaRPr lang="en-US" altLang="ko-KR" dirty="0"/>
          </a:p>
          <a:p>
            <a:pPr algn="ctr"/>
            <a:endParaRPr lang="en-US" altLang="ko-KR" sz="2000" dirty="0"/>
          </a:p>
          <a:p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분석 시</a:t>
            </a:r>
            <a:r>
              <a:rPr lang="en-US" altLang="ko-KR" dirty="0"/>
              <a:t>, </a:t>
            </a:r>
            <a:r>
              <a:rPr lang="ko-KR" altLang="en-US" dirty="0"/>
              <a:t>속도 및</a:t>
            </a:r>
            <a:r>
              <a:rPr lang="en-US" altLang="ko-KR" dirty="0"/>
              <a:t> </a:t>
            </a:r>
            <a:r>
              <a:rPr lang="ko-KR" altLang="en-US" dirty="0"/>
              <a:t>성능 저하로 인한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b="1" dirty="0" err="1"/>
              <a:t>오버피팅</a:t>
            </a:r>
            <a:r>
              <a:rPr lang="ko-KR" altLang="en-US" dirty="0"/>
              <a:t> 위험성 높아짐</a:t>
            </a:r>
            <a:endParaRPr lang="en-US" altLang="ko-KR" dirty="0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FFAA28AF-652E-4A72-A632-8786AF3AFBC4}"/>
              </a:ext>
            </a:extLst>
          </p:cNvPr>
          <p:cNvSpPr/>
          <p:nvPr/>
        </p:nvSpPr>
        <p:spPr>
          <a:xfrm>
            <a:off x="3674127" y="3689406"/>
            <a:ext cx="381039" cy="38166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F4147F-E583-4D97-AE5F-06D50274F5F9}"/>
              </a:ext>
            </a:extLst>
          </p:cNvPr>
          <p:cNvSpPr txBox="1"/>
          <p:nvPr/>
        </p:nvSpPr>
        <p:spPr>
          <a:xfrm>
            <a:off x="9581225" y="6581001"/>
            <a:ext cx="28544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4"/>
              </a:rPr>
              <a:t>https://excelsior-cjh.tistory.com/167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51440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2621</TotalTime>
  <Words>1566</Words>
  <Application>Microsoft Office PowerPoint</Application>
  <PresentationFormat>와이드스크린</PresentationFormat>
  <Paragraphs>368</Paragraphs>
  <Slides>47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5" baseType="lpstr">
      <vt:lpstr>Apple SD Gothic Neo</vt:lpstr>
      <vt:lpstr>HY궁서</vt:lpstr>
      <vt:lpstr>맑은 고딕</vt:lpstr>
      <vt:lpstr>바탕체</vt:lpstr>
      <vt:lpstr>함초롬바탕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동기</vt:lpstr>
      <vt:lpstr>동기</vt:lpstr>
      <vt:lpstr>PowerPoint 프레젠테이션</vt:lpstr>
      <vt:lpstr>연구목적</vt:lpstr>
      <vt:lpstr>PowerPoint 프레젠테이션</vt:lpstr>
      <vt:lpstr>수학적 이론</vt:lpstr>
      <vt:lpstr>수학적 이론</vt:lpstr>
      <vt:lpstr>수학적 이론</vt:lpstr>
      <vt:lpstr>수학적 이론</vt:lpstr>
      <vt:lpstr>수학적 이론</vt:lpstr>
      <vt:lpstr>수학적 이론</vt:lpstr>
      <vt:lpstr>수학적 이론</vt:lpstr>
      <vt:lpstr>수학적 이론</vt:lpstr>
      <vt:lpstr>수학적 이론</vt:lpstr>
      <vt:lpstr>수학적 이론</vt:lpstr>
      <vt:lpstr>수학적 이론</vt:lpstr>
      <vt:lpstr>수학적 이론</vt:lpstr>
      <vt:lpstr>수학적 이론</vt:lpstr>
      <vt:lpstr>수학적 이론</vt:lpstr>
      <vt:lpstr>수학적 이론</vt:lpstr>
      <vt:lpstr>수학적 이론</vt:lpstr>
      <vt:lpstr>수학적 이론</vt:lpstr>
      <vt:lpstr>PowerPoint 프레젠테이션</vt:lpstr>
      <vt:lpstr>분석 및 결과</vt:lpstr>
      <vt:lpstr>분석 및 결과</vt:lpstr>
      <vt:lpstr>분석 및 결과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분석 및 결과</vt:lpstr>
      <vt:lpstr>분석 및 결과</vt:lpstr>
      <vt:lpstr>분석 및 결과</vt:lpstr>
      <vt:lpstr>PowerPoint 프레젠테이션</vt:lpstr>
      <vt:lpstr>PowerPoint 프레젠테이션</vt:lpstr>
      <vt:lpstr>PowerPoint 프레젠테이션</vt:lpstr>
      <vt:lpstr>PowerPoint 프레젠테이션</vt:lpstr>
      <vt:lpstr>분석 및 결과</vt:lpstr>
      <vt:lpstr>PowerPoint 프레젠테이션</vt:lpstr>
      <vt:lpstr>PowerPoint 프레젠테이션</vt:lpstr>
      <vt:lpstr>PowerPoint 프레젠테이션</vt:lpstr>
      <vt:lpstr>결론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the spread of infectious diseases through TDA</dc:title>
  <dc:creator>fc0420@gmail.com</dc:creator>
  <cp:lastModifiedBy>정유석</cp:lastModifiedBy>
  <cp:revision>111</cp:revision>
  <dcterms:created xsi:type="dcterms:W3CDTF">2020-06-29T15:16:29Z</dcterms:created>
  <dcterms:modified xsi:type="dcterms:W3CDTF">2020-07-06T03:40:41Z</dcterms:modified>
</cp:coreProperties>
</file>